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58" r:id="rId3"/>
    <p:sldId id="257" r:id="rId4"/>
    <p:sldId id="259" r:id="rId5"/>
    <p:sldId id="265" r:id="rId6"/>
    <p:sldId id="260" r:id="rId7"/>
    <p:sldId id="261"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EA4"/>
    <a:srgbClr val="B9DFF1"/>
    <a:srgbClr val="E8E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61131" autoAdjust="0"/>
  </p:normalViewPr>
  <p:slideViewPr>
    <p:cSldViewPr snapToGrid="0">
      <p:cViewPr varScale="1">
        <p:scale>
          <a:sx n="42" d="100"/>
          <a:sy n="42" d="100"/>
        </p:scale>
        <p:origin x="10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D5190-F4F4-4908-B876-277B46E88D71}" type="datetimeFigureOut">
              <a:rPr lang="fr-FR" smtClean="0"/>
              <a:t>28/04/2023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78341-4214-418B-9D35-22110737D6F9}" type="slidenum">
              <a:rPr lang="fr-FR" smtClean="0"/>
              <a:t>‹N°›</a:t>
            </a:fld>
            <a:endParaRPr lang="fr-FR"/>
          </a:p>
        </p:txBody>
      </p:sp>
    </p:spTree>
    <p:extLst>
      <p:ext uri="{BB962C8B-B14F-4D97-AF65-F5344CB8AC3E}">
        <p14:creationId xmlns:p14="http://schemas.microsoft.com/office/powerpoint/2010/main" val="6774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Deux jeux sont proposés pour chaque module, pour un temps en atelier. </a:t>
            </a:r>
          </a:p>
          <a:p>
            <a:r>
              <a:rPr lang="fr-FR" dirty="0"/>
              <a:t>Ces diaporamas sont </a:t>
            </a:r>
            <a:r>
              <a:rPr lang="fr-FR"/>
              <a:t>conçus pour faciliter </a:t>
            </a:r>
            <a:r>
              <a:rPr lang="fr-FR" dirty="0"/>
              <a:t>leur mise en œuvre.</a:t>
            </a:r>
          </a:p>
        </p:txBody>
      </p:sp>
      <p:sp>
        <p:nvSpPr>
          <p:cNvPr id="4" name="Espace réservé du numéro de diapositive 3"/>
          <p:cNvSpPr>
            <a:spLocks noGrp="1"/>
          </p:cNvSpPr>
          <p:nvPr>
            <p:ph type="sldNum" sz="quarter" idx="5"/>
          </p:nvPr>
        </p:nvSpPr>
        <p:spPr/>
        <p:txBody>
          <a:bodyPr/>
          <a:lstStyle/>
          <a:p>
            <a:fld id="{7E878341-4214-418B-9D35-22110737D6F9}" type="slidenum">
              <a:rPr lang="fr-FR" smtClean="0"/>
              <a:t>1</a:t>
            </a:fld>
            <a:endParaRPr lang="fr-FR"/>
          </a:p>
        </p:txBody>
      </p:sp>
    </p:spTree>
    <p:extLst>
      <p:ext uri="{BB962C8B-B14F-4D97-AF65-F5344CB8AC3E}">
        <p14:creationId xmlns:p14="http://schemas.microsoft.com/office/powerpoint/2010/main" val="301215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 Jeu prévu en </a:t>
            </a:r>
            <a:r>
              <a:rPr lang="fr-FR" b="1" baseline="0" dirty="0"/>
              <a:t>binôme</a:t>
            </a:r>
            <a:br>
              <a:rPr lang="fr-FR" baseline="0" dirty="0"/>
            </a:br>
            <a:r>
              <a:rPr lang="fr-FR" baseline="0" dirty="0"/>
              <a:t>- </a:t>
            </a:r>
            <a:r>
              <a:rPr lang="fr-FR" b="1" baseline="0" dirty="0"/>
              <a:t>Durée d’une partie : </a:t>
            </a:r>
            <a:r>
              <a:rPr lang="fr-FR" baseline="0" dirty="0"/>
              <a:t>10 minutes (en fonction du nombre de briques dont chacun dispose)</a:t>
            </a:r>
          </a:p>
          <a:p>
            <a:r>
              <a:rPr lang="fr-FR" baseline="0" dirty="0"/>
              <a:t>- </a:t>
            </a:r>
            <a:r>
              <a:rPr lang="fr-FR" b="1" baseline="0" dirty="0"/>
              <a:t>Matériel pour deux joueurs : </a:t>
            </a:r>
            <a:r>
              <a:rPr lang="fr-FR" baseline="0" dirty="0"/>
              <a:t>une plaque de construction avec un axe de symétrie matérialisé par une bande de ruban adhésif, deux lots de briques identiques (entre 10 et 20 pour chaque joueur)</a:t>
            </a:r>
          </a:p>
          <a:p>
            <a:pPr marL="0" indent="0">
              <a:buFontTx/>
              <a:buNone/>
            </a:pPr>
            <a:r>
              <a:rPr lang="fr-FR" baseline="0" dirty="0"/>
              <a:t>- </a:t>
            </a:r>
            <a:r>
              <a:rPr lang="fr-FR" b="1" baseline="0" dirty="0"/>
              <a:t>Variantes : </a:t>
            </a:r>
            <a:r>
              <a:rPr lang="fr-FR" baseline="0" dirty="0"/>
              <a:t>le nombre de briques, leur forme, la possibilité de construire en « hauteur », en 3D et pas seulement à plat sur la plaque. </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2</a:t>
            </a:fld>
            <a:endParaRPr lang="fr-FR"/>
          </a:p>
        </p:txBody>
      </p:sp>
    </p:spTree>
    <p:extLst>
      <p:ext uri="{BB962C8B-B14F-4D97-AF65-F5344CB8AC3E}">
        <p14:creationId xmlns:p14="http://schemas.microsoft.com/office/powerpoint/2010/main" val="313793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3</a:t>
            </a:fld>
            <a:endParaRPr lang="fr-FR"/>
          </a:p>
        </p:txBody>
      </p:sp>
    </p:spTree>
    <p:extLst>
      <p:ext uri="{BB962C8B-B14F-4D97-AF65-F5344CB8AC3E}">
        <p14:creationId xmlns:p14="http://schemas.microsoft.com/office/powerpoint/2010/main" val="292173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4</a:t>
            </a:fld>
            <a:endParaRPr lang="fr-FR"/>
          </a:p>
        </p:txBody>
      </p:sp>
    </p:spTree>
    <p:extLst>
      <p:ext uri="{BB962C8B-B14F-4D97-AF65-F5344CB8AC3E}">
        <p14:creationId xmlns:p14="http://schemas.microsoft.com/office/powerpoint/2010/main" val="147780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5</a:t>
            </a:fld>
            <a:endParaRPr lang="fr-FR"/>
          </a:p>
        </p:txBody>
      </p:sp>
    </p:spTree>
    <p:extLst>
      <p:ext uri="{BB962C8B-B14F-4D97-AF65-F5344CB8AC3E}">
        <p14:creationId xmlns:p14="http://schemas.microsoft.com/office/powerpoint/2010/main" val="318878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Ce</a:t>
            </a:r>
            <a:r>
              <a:rPr lang="fr-FR" baseline="0" dirty="0"/>
              <a:t> temps d’échange doit se faire après un temps de jeu suffisant, afin que les élèves puissent échanger sur leur vécu, verbaliser sur les stratégies qu’ils ont mises en œuvre. Cela permettra à ceux qui ont rencontré des difficultés de les surmonter et à ceux qui sont en réussite de les verbaliser et d’accéder à celles de leurs camarades, qui peuvent être différentes. </a:t>
            </a:r>
            <a:br>
              <a:rPr lang="fr-FR" baseline="0" dirty="0"/>
            </a:br>
            <a:r>
              <a:rPr lang="fr-FR" baseline="0" dirty="0"/>
              <a:t>Les élèves, à cette étape, vont dépasser le plaisir du jeu, le faire, pour faire du lien avec des compétences mathématiques qui doivent être explicitées : </a:t>
            </a:r>
            <a:r>
              <a:rPr lang="fr-FR" i="1" baseline="0" dirty="0"/>
              <a:t>Comment avez-vous fait pour réussir ? Comment savez-vous que vous avez réussi ? Où sont les maths dans ce jeu ? Quel lien pouvons-nous faire avec ce que nous avons appris en maths ? </a:t>
            </a:r>
            <a:endParaRPr lang="fr-FR" i="1"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6</a:t>
            </a:fld>
            <a:endParaRPr lang="fr-FR"/>
          </a:p>
        </p:txBody>
      </p:sp>
    </p:spTree>
    <p:extLst>
      <p:ext uri="{BB962C8B-B14F-4D97-AF65-F5344CB8AC3E}">
        <p14:creationId xmlns:p14="http://schemas.microsoft.com/office/powerpoint/2010/main" val="297745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7</a:t>
            </a:fld>
            <a:endParaRPr lang="fr-FR"/>
          </a:p>
        </p:txBody>
      </p:sp>
    </p:spTree>
    <p:extLst>
      <p:ext uri="{BB962C8B-B14F-4D97-AF65-F5344CB8AC3E}">
        <p14:creationId xmlns:p14="http://schemas.microsoft.com/office/powerpoint/2010/main" val="398467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8</a:t>
            </a:fld>
            <a:endParaRPr lang="fr-FR"/>
          </a:p>
        </p:txBody>
      </p:sp>
    </p:spTree>
    <p:extLst>
      <p:ext uri="{BB962C8B-B14F-4D97-AF65-F5344CB8AC3E}">
        <p14:creationId xmlns:p14="http://schemas.microsoft.com/office/powerpoint/2010/main" val="173679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Réponses</a:t>
            </a:r>
            <a:r>
              <a:rPr lang="fr-FR" baseline="0" dirty="0"/>
              <a:t> attendues : </a:t>
            </a:r>
          </a:p>
          <a:p>
            <a:r>
              <a:rPr lang="fr-FR" baseline="0" dirty="0"/>
              <a:t>Compter les picots depuis l’axe de symétrie, vérifier que les pièces sont sur la même ligne de picots. </a:t>
            </a:r>
          </a:p>
          <a:p>
            <a:r>
              <a:rPr lang="fr-FR" baseline="0" dirty="0"/>
              <a:t>Pour la pièce jaune, utiliser la même méthode à partir de l’axe de symétrie. Ou prendre comme repère la brique rouge déjà placée. </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7E878341-4214-418B-9D35-22110737D6F9}" type="slidenum">
              <a:rPr lang="fr-FR" smtClean="0"/>
              <a:t>10</a:t>
            </a:fld>
            <a:endParaRPr lang="fr-FR"/>
          </a:p>
        </p:txBody>
      </p:sp>
    </p:spTree>
    <p:extLst>
      <p:ext uri="{BB962C8B-B14F-4D97-AF65-F5344CB8AC3E}">
        <p14:creationId xmlns:p14="http://schemas.microsoft.com/office/powerpoint/2010/main" val="3274608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681DAD86-1D74-4A56-B913-0E6A96B23A2D}"/>
              </a:ext>
            </a:extLst>
          </p:cNvPr>
          <p:cNvSpPr/>
          <p:nvPr userDrawn="1"/>
        </p:nvSpPr>
        <p:spPr>
          <a:xfrm>
            <a:off x="1839074" y="2316163"/>
            <a:ext cx="5619963" cy="22050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Arial" panose="020B0604020202020204" pitchFamily="34" charset="0"/>
                <a:cs typeface="Arial" panose="020B0604020202020204" pitchFamily="34" charset="0"/>
              </a:rPr>
              <a:t>Jouons !</a:t>
            </a:r>
          </a:p>
        </p:txBody>
      </p:sp>
      <p:pic>
        <p:nvPicPr>
          <p:cNvPr id="8" name="Image 7" descr="Une image contenant logo&#10;&#10;Description générée automatiquement">
            <a:extLst>
              <a:ext uri="{FF2B5EF4-FFF2-40B4-BE49-F238E27FC236}">
                <a16:creationId xmlns:a16="http://schemas.microsoft.com/office/drawing/2014/main" id="{E3CD2DEF-0637-4C3A-A785-7662AC2952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04172" y="1902746"/>
            <a:ext cx="1655481" cy="812073"/>
          </a:xfrm>
          <a:prstGeom prst="rect">
            <a:avLst/>
          </a:prstGeom>
        </p:spPr>
      </p:pic>
      <p:pic>
        <p:nvPicPr>
          <p:cNvPr id="9" name="Image 8">
            <a:extLst>
              <a:ext uri="{FF2B5EF4-FFF2-40B4-BE49-F238E27FC236}">
                <a16:creationId xmlns:a16="http://schemas.microsoft.com/office/drawing/2014/main" id="{605305DB-A5F5-4483-9EC6-AE86C645E3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7765" y="1888146"/>
            <a:ext cx="899162" cy="469393"/>
          </a:xfrm>
          <a:prstGeom prst="rect">
            <a:avLst/>
          </a:prstGeom>
        </p:spPr>
      </p:pic>
      <p:pic>
        <p:nvPicPr>
          <p:cNvPr id="10" name="Image 9">
            <a:extLst>
              <a:ext uri="{FF2B5EF4-FFF2-40B4-BE49-F238E27FC236}">
                <a16:creationId xmlns:a16="http://schemas.microsoft.com/office/drawing/2014/main" id="{237D5BE1-BBDE-4B1F-9316-FC84E646FD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3642" y="1877732"/>
            <a:ext cx="899162" cy="469393"/>
          </a:xfrm>
          <a:prstGeom prst="rect">
            <a:avLst/>
          </a:prstGeom>
        </p:spPr>
      </p:pic>
    </p:spTree>
    <p:extLst>
      <p:ext uri="{BB962C8B-B14F-4D97-AF65-F5344CB8AC3E}">
        <p14:creationId xmlns:p14="http://schemas.microsoft.com/office/powerpoint/2010/main" val="152873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9" name="Image 8" descr="Une image contenant jouet, poupée&#10;&#10;Description générée automatiquement">
            <a:extLst>
              <a:ext uri="{FF2B5EF4-FFF2-40B4-BE49-F238E27FC236}">
                <a16:creationId xmlns:a16="http://schemas.microsoft.com/office/drawing/2014/main" id="{B13698C3-4DFB-41CD-B67F-46FAF6C95C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13" name="Espace réservé pour une image  12">
            <a:extLst>
              <a:ext uri="{FF2B5EF4-FFF2-40B4-BE49-F238E27FC236}">
                <a16:creationId xmlns:a16="http://schemas.microsoft.com/office/drawing/2014/main" id="{AC6B5295-189A-4CBF-8399-AE5F5DAE4171}"/>
              </a:ext>
            </a:extLst>
          </p:cNvPr>
          <p:cNvSpPr>
            <a:spLocks noGrp="1"/>
          </p:cNvSpPr>
          <p:nvPr>
            <p:ph type="pic" sz="quarter" idx="14"/>
          </p:nvPr>
        </p:nvSpPr>
        <p:spPr>
          <a:xfrm>
            <a:off x="3281682" y="1905534"/>
            <a:ext cx="5427023" cy="3454974"/>
          </a:xfrm>
          <a:prstGeom prst="rect">
            <a:avLst/>
          </a:prstGeom>
        </p:spPr>
        <p:txBody>
          <a:bodyPr/>
          <a:lstStyle>
            <a:lvl1pPr marL="0" indent="0">
              <a:buNone/>
              <a:defRPr/>
            </a:lvl1pPr>
          </a:lstStyle>
          <a:p>
            <a:endParaRPr lang="fr-FR" dirty="0"/>
          </a:p>
        </p:txBody>
      </p:sp>
      <p:sp>
        <p:nvSpPr>
          <p:cNvPr id="5" name="ZoneTexte 4">
            <a:extLst>
              <a:ext uri="{FF2B5EF4-FFF2-40B4-BE49-F238E27FC236}">
                <a16:creationId xmlns:a16="http://schemas.microsoft.com/office/drawing/2014/main" id="{BCFA6B17-5DA7-485B-9F88-97669D3B4168}"/>
              </a:ext>
            </a:extLst>
          </p:cNvPr>
          <p:cNvSpPr txBox="1"/>
          <p:nvPr userDrawn="1"/>
        </p:nvSpPr>
        <p:spPr>
          <a:xfrm>
            <a:off x="220894" y="66983"/>
            <a:ext cx="5408010"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Échangeons nos stratégies</a:t>
            </a:r>
            <a:endParaRPr lang="fr-FR" sz="2800" dirty="0">
              <a:solidFill>
                <a:schemeClr val="bg1"/>
              </a:solidFill>
            </a:endParaRPr>
          </a:p>
        </p:txBody>
      </p:sp>
    </p:spTree>
    <p:extLst>
      <p:ext uri="{BB962C8B-B14F-4D97-AF65-F5344CB8AC3E}">
        <p14:creationId xmlns:p14="http://schemas.microsoft.com/office/powerpoint/2010/main" val="386606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3" name="Image 2" descr="Une image contenant texte, jouet, poupée, graphique vectoriel&#10;&#10;Description générée automatiquement">
            <a:extLst>
              <a:ext uri="{FF2B5EF4-FFF2-40B4-BE49-F238E27FC236}">
                <a16:creationId xmlns:a16="http://schemas.microsoft.com/office/drawing/2014/main" id="{B7AC436A-D0CA-482C-B61D-C8D321399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6" name="Espace réservé pour une image  12">
            <a:extLst>
              <a:ext uri="{FF2B5EF4-FFF2-40B4-BE49-F238E27FC236}">
                <a16:creationId xmlns:a16="http://schemas.microsoft.com/office/drawing/2014/main" id="{7051E96A-3A32-4C85-9AC6-02DB16087FDE}"/>
              </a:ext>
            </a:extLst>
          </p:cNvPr>
          <p:cNvSpPr>
            <a:spLocks noGrp="1"/>
          </p:cNvSpPr>
          <p:nvPr>
            <p:ph type="pic" sz="quarter" idx="14"/>
          </p:nvPr>
        </p:nvSpPr>
        <p:spPr>
          <a:xfrm>
            <a:off x="3281682" y="1905534"/>
            <a:ext cx="5427023" cy="3454974"/>
          </a:xfrm>
          <a:prstGeom prst="rect">
            <a:avLst/>
          </a:prstGeom>
        </p:spPr>
        <p:txBody>
          <a:bodyPr/>
          <a:lstStyle>
            <a:lvl1pPr marL="0" indent="0">
              <a:buNone/>
              <a:defRPr/>
            </a:lvl1pPr>
          </a:lstStyle>
          <a:p>
            <a:endParaRPr lang="fr-FR" dirty="0"/>
          </a:p>
        </p:txBody>
      </p:sp>
      <p:sp>
        <p:nvSpPr>
          <p:cNvPr id="5" name="ZoneTexte 4">
            <a:extLst>
              <a:ext uri="{FF2B5EF4-FFF2-40B4-BE49-F238E27FC236}">
                <a16:creationId xmlns:a16="http://schemas.microsoft.com/office/drawing/2014/main" id="{67A8F1AE-81AE-4B28-8B30-12BBEC21C5E4}"/>
              </a:ext>
            </a:extLst>
          </p:cNvPr>
          <p:cNvSpPr txBox="1"/>
          <p:nvPr userDrawn="1"/>
        </p:nvSpPr>
        <p:spPr>
          <a:xfrm>
            <a:off x="220894" y="66983"/>
            <a:ext cx="5408010"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Échangeons nos stratégies</a:t>
            </a:r>
            <a:endParaRPr lang="fr-FR" sz="2800" dirty="0">
              <a:solidFill>
                <a:schemeClr val="bg1"/>
              </a:solidFill>
            </a:endParaRPr>
          </a:p>
        </p:txBody>
      </p:sp>
    </p:spTree>
    <p:extLst>
      <p:ext uri="{BB962C8B-B14F-4D97-AF65-F5344CB8AC3E}">
        <p14:creationId xmlns:p14="http://schemas.microsoft.com/office/powerpoint/2010/main" val="1469848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3" name="Image 2" descr="Une image contenant jouet, poupée&#10;&#10;Description générée automatiquement">
            <a:extLst>
              <a:ext uri="{FF2B5EF4-FFF2-40B4-BE49-F238E27FC236}">
                <a16:creationId xmlns:a16="http://schemas.microsoft.com/office/drawing/2014/main" id="{1F605BE5-ECF4-4423-86CF-2DB9A20F9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6" name="Espace réservé pour une image  12">
            <a:extLst>
              <a:ext uri="{FF2B5EF4-FFF2-40B4-BE49-F238E27FC236}">
                <a16:creationId xmlns:a16="http://schemas.microsoft.com/office/drawing/2014/main" id="{98B0AC96-F965-42C5-BC1F-397EFE45F1F9}"/>
              </a:ext>
            </a:extLst>
          </p:cNvPr>
          <p:cNvSpPr>
            <a:spLocks noGrp="1"/>
          </p:cNvSpPr>
          <p:nvPr>
            <p:ph type="pic" sz="quarter" idx="12"/>
          </p:nvPr>
        </p:nvSpPr>
        <p:spPr>
          <a:xfrm>
            <a:off x="3997843" y="1480553"/>
            <a:ext cx="4420370" cy="4419942"/>
          </a:xfrm>
          <a:prstGeom prst="rect">
            <a:avLst/>
          </a:prstGeom>
        </p:spPr>
        <p:txBody>
          <a:bodyPr/>
          <a:lstStyle/>
          <a:p>
            <a:endParaRPr lang="fr-FR"/>
          </a:p>
        </p:txBody>
      </p:sp>
      <p:sp>
        <p:nvSpPr>
          <p:cNvPr id="5" name="ZoneTexte 4">
            <a:extLst>
              <a:ext uri="{FF2B5EF4-FFF2-40B4-BE49-F238E27FC236}">
                <a16:creationId xmlns:a16="http://schemas.microsoft.com/office/drawing/2014/main" id="{E3DB459C-4C91-455E-B57A-38903A8433B9}"/>
              </a:ext>
            </a:extLst>
          </p:cNvPr>
          <p:cNvSpPr txBox="1"/>
          <p:nvPr userDrawn="1"/>
        </p:nvSpPr>
        <p:spPr>
          <a:xfrm>
            <a:off x="220894" y="66983"/>
            <a:ext cx="5408010"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Échangeons nos stratégies</a:t>
            </a:r>
            <a:endParaRPr lang="fr-FR" sz="2800" dirty="0">
              <a:solidFill>
                <a:schemeClr val="bg1"/>
              </a:solidFill>
            </a:endParaRPr>
          </a:p>
        </p:txBody>
      </p:sp>
    </p:spTree>
    <p:extLst>
      <p:ext uri="{BB962C8B-B14F-4D97-AF65-F5344CB8AC3E}">
        <p14:creationId xmlns:p14="http://schemas.microsoft.com/office/powerpoint/2010/main" val="58996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3" name="Image 2" descr="Une image contenant texte, jouet, poupée, graphique vectoriel&#10;&#10;Description générée automatiquement">
            <a:extLst>
              <a:ext uri="{FF2B5EF4-FFF2-40B4-BE49-F238E27FC236}">
                <a16:creationId xmlns:a16="http://schemas.microsoft.com/office/drawing/2014/main" id="{0AE05D7E-019F-4195-B965-3A6376EBD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4" name="Espace réservé pour une image  12">
            <a:extLst>
              <a:ext uri="{FF2B5EF4-FFF2-40B4-BE49-F238E27FC236}">
                <a16:creationId xmlns:a16="http://schemas.microsoft.com/office/drawing/2014/main" id="{CD4032FD-6F70-420B-A50D-3CB96B51793B}"/>
              </a:ext>
            </a:extLst>
          </p:cNvPr>
          <p:cNvSpPr>
            <a:spLocks noGrp="1"/>
          </p:cNvSpPr>
          <p:nvPr>
            <p:ph type="pic" sz="quarter" idx="12"/>
          </p:nvPr>
        </p:nvSpPr>
        <p:spPr>
          <a:xfrm>
            <a:off x="3997843" y="1480553"/>
            <a:ext cx="4420370" cy="4419942"/>
          </a:xfrm>
          <a:prstGeom prst="rect">
            <a:avLst/>
          </a:prstGeom>
        </p:spPr>
        <p:txBody>
          <a:bodyPr/>
          <a:lstStyle/>
          <a:p>
            <a:endParaRPr lang="fr-FR"/>
          </a:p>
        </p:txBody>
      </p:sp>
      <p:sp>
        <p:nvSpPr>
          <p:cNvPr id="6" name="ZoneTexte 5">
            <a:extLst>
              <a:ext uri="{FF2B5EF4-FFF2-40B4-BE49-F238E27FC236}">
                <a16:creationId xmlns:a16="http://schemas.microsoft.com/office/drawing/2014/main" id="{FA848882-C1F6-4CEF-B584-C4488155762F}"/>
              </a:ext>
            </a:extLst>
          </p:cNvPr>
          <p:cNvSpPr txBox="1"/>
          <p:nvPr userDrawn="1"/>
        </p:nvSpPr>
        <p:spPr>
          <a:xfrm>
            <a:off x="220894" y="66983"/>
            <a:ext cx="5408010"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Échangeons nos stratégies</a:t>
            </a:r>
            <a:endParaRPr lang="fr-FR" sz="2800" dirty="0">
              <a:solidFill>
                <a:schemeClr val="bg1"/>
              </a:solidFill>
            </a:endParaRPr>
          </a:p>
        </p:txBody>
      </p:sp>
    </p:spTree>
    <p:extLst>
      <p:ext uri="{BB962C8B-B14F-4D97-AF65-F5344CB8AC3E}">
        <p14:creationId xmlns:p14="http://schemas.microsoft.com/office/powerpoint/2010/main" val="4179300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2" descr="Une image contenant jouet, poupée&#10;&#10;Description générée automatiquement">
            <a:extLst>
              <a:ext uri="{FF2B5EF4-FFF2-40B4-BE49-F238E27FC236}">
                <a16:creationId xmlns:a16="http://schemas.microsoft.com/office/drawing/2014/main" id="{1F605BE5-ECF4-4423-86CF-2DB9A20F9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5" name="ZoneTexte 4">
            <a:extLst>
              <a:ext uri="{FF2B5EF4-FFF2-40B4-BE49-F238E27FC236}">
                <a16:creationId xmlns:a16="http://schemas.microsoft.com/office/drawing/2014/main" id="{759823F7-424E-417A-89A3-D61C67E129AE}"/>
              </a:ext>
            </a:extLst>
          </p:cNvPr>
          <p:cNvSpPr txBox="1"/>
          <p:nvPr userDrawn="1"/>
        </p:nvSpPr>
        <p:spPr>
          <a:xfrm>
            <a:off x="220894" y="66983"/>
            <a:ext cx="5408010"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Échangeons nos stratégies</a:t>
            </a:r>
            <a:endParaRPr lang="fr-FR" sz="2800" dirty="0">
              <a:solidFill>
                <a:schemeClr val="bg1"/>
              </a:solidFill>
            </a:endParaRPr>
          </a:p>
        </p:txBody>
      </p:sp>
    </p:spTree>
    <p:extLst>
      <p:ext uri="{BB962C8B-B14F-4D97-AF65-F5344CB8AC3E}">
        <p14:creationId xmlns:p14="http://schemas.microsoft.com/office/powerpoint/2010/main" val="420059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3" name="Image 2" descr="Une image contenant texte, jouet, poupée, graphique vectoriel&#10;&#10;Description générée automatiquement">
            <a:extLst>
              <a:ext uri="{FF2B5EF4-FFF2-40B4-BE49-F238E27FC236}">
                <a16:creationId xmlns:a16="http://schemas.microsoft.com/office/drawing/2014/main" id="{0AE05D7E-019F-4195-B965-3A6376EBD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5" name="ZoneTexte 4">
            <a:extLst>
              <a:ext uri="{FF2B5EF4-FFF2-40B4-BE49-F238E27FC236}">
                <a16:creationId xmlns:a16="http://schemas.microsoft.com/office/drawing/2014/main" id="{D6D02833-7BF4-453A-A436-D65A69215B6D}"/>
              </a:ext>
            </a:extLst>
          </p:cNvPr>
          <p:cNvSpPr txBox="1"/>
          <p:nvPr userDrawn="1"/>
        </p:nvSpPr>
        <p:spPr>
          <a:xfrm>
            <a:off x="220894" y="66983"/>
            <a:ext cx="5408010"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Échangeons nos stratégies</a:t>
            </a:r>
            <a:endParaRPr lang="fr-FR" sz="2800" dirty="0">
              <a:solidFill>
                <a:schemeClr val="bg1"/>
              </a:solidFill>
            </a:endParaRPr>
          </a:p>
        </p:txBody>
      </p:sp>
    </p:spTree>
    <p:extLst>
      <p:ext uri="{BB962C8B-B14F-4D97-AF65-F5344CB8AC3E}">
        <p14:creationId xmlns:p14="http://schemas.microsoft.com/office/powerpoint/2010/main" val="297691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6B8B21A-95A0-4D7A-8403-9FE585AFBAAA}"/>
              </a:ext>
            </a:extLst>
          </p:cNvPr>
          <p:cNvSpPr txBox="1"/>
          <p:nvPr userDrawn="1"/>
        </p:nvSpPr>
        <p:spPr>
          <a:xfrm>
            <a:off x="220894" y="66983"/>
            <a:ext cx="5408010"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Échangeons nos stratégies</a:t>
            </a:r>
            <a:endParaRPr lang="fr-FR" sz="2800" dirty="0">
              <a:solidFill>
                <a:schemeClr val="bg1"/>
              </a:solidFill>
            </a:endParaRPr>
          </a:p>
        </p:txBody>
      </p:sp>
    </p:spTree>
    <p:extLst>
      <p:ext uri="{BB962C8B-B14F-4D97-AF65-F5344CB8AC3E}">
        <p14:creationId xmlns:p14="http://schemas.microsoft.com/office/powerpoint/2010/main" val="135028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9" name="Image 8" descr="Une image contenant jouet, poupée&#10;&#10;Description générée automatiquement">
            <a:extLst>
              <a:ext uri="{FF2B5EF4-FFF2-40B4-BE49-F238E27FC236}">
                <a16:creationId xmlns:a16="http://schemas.microsoft.com/office/drawing/2014/main" id="{B13698C3-4DFB-41CD-B67F-46FAF6C95C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13" name="Espace réservé pour une image  12">
            <a:extLst>
              <a:ext uri="{FF2B5EF4-FFF2-40B4-BE49-F238E27FC236}">
                <a16:creationId xmlns:a16="http://schemas.microsoft.com/office/drawing/2014/main" id="{AC6B5295-189A-4CBF-8399-AE5F5DAE4171}"/>
              </a:ext>
            </a:extLst>
          </p:cNvPr>
          <p:cNvSpPr>
            <a:spLocks noGrp="1"/>
          </p:cNvSpPr>
          <p:nvPr>
            <p:ph type="pic" sz="quarter" idx="14"/>
          </p:nvPr>
        </p:nvSpPr>
        <p:spPr>
          <a:xfrm>
            <a:off x="3281682" y="1905534"/>
            <a:ext cx="5427023" cy="3454974"/>
          </a:xfrm>
          <a:prstGeom prst="rect">
            <a:avLst/>
          </a:prstGeom>
        </p:spPr>
        <p:txBody>
          <a:bodyPr/>
          <a:lstStyle>
            <a:lvl1pPr marL="0" indent="0">
              <a:buNone/>
              <a:defRPr/>
            </a:lvl1pPr>
          </a:lstStyle>
          <a:p>
            <a:endParaRPr lang="fr-FR" dirty="0"/>
          </a:p>
        </p:txBody>
      </p:sp>
      <p:sp>
        <p:nvSpPr>
          <p:cNvPr id="4" name="ZoneTexte 3">
            <a:extLst>
              <a:ext uri="{FF2B5EF4-FFF2-40B4-BE49-F238E27FC236}">
                <a16:creationId xmlns:a16="http://schemas.microsoft.com/office/drawing/2014/main" id="{B0C27205-064E-4875-A5E3-FD093A239B92}"/>
              </a:ext>
            </a:extLst>
          </p:cNvPr>
          <p:cNvSpPr txBox="1"/>
          <p:nvPr userDrawn="1"/>
        </p:nvSpPr>
        <p:spPr>
          <a:xfrm>
            <a:off x="169388" y="85850"/>
            <a:ext cx="4674742"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Jouons ! </a:t>
            </a:r>
            <a:endParaRPr lang="fr-FR" sz="2800" dirty="0">
              <a:solidFill>
                <a:schemeClr val="bg1"/>
              </a:solidFill>
            </a:endParaRPr>
          </a:p>
        </p:txBody>
      </p:sp>
    </p:spTree>
    <p:extLst>
      <p:ext uri="{BB962C8B-B14F-4D97-AF65-F5344CB8AC3E}">
        <p14:creationId xmlns:p14="http://schemas.microsoft.com/office/powerpoint/2010/main" val="364955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descr="Une image contenant texte, jouet, poupée, graphique vectoriel&#10;&#10;Description générée automatiquement">
            <a:extLst>
              <a:ext uri="{FF2B5EF4-FFF2-40B4-BE49-F238E27FC236}">
                <a16:creationId xmlns:a16="http://schemas.microsoft.com/office/drawing/2014/main" id="{B7AC436A-D0CA-482C-B61D-C8D321399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6" name="Espace réservé pour une image  12">
            <a:extLst>
              <a:ext uri="{FF2B5EF4-FFF2-40B4-BE49-F238E27FC236}">
                <a16:creationId xmlns:a16="http://schemas.microsoft.com/office/drawing/2014/main" id="{7051E96A-3A32-4C85-9AC6-02DB16087FDE}"/>
              </a:ext>
            </a:extLst>
          </p:cNvPr>
          <p:cNvSpPr>
            <a:spLocks noGrp="1"/>
          </p:cNvSpPr>
          <p:nvPr>
            <p:ph type="pic" sz="quarter" idx="14"/>
          </p:nvPr>
        </p:nvSpPr>
        <p:spPr>
          <a:xfrm>
            <a:off x="3281682" y="1905534"/>
            <a:ext cx="5427023" cy="3454974"/>
          </a:xfrm>
          <a:prstGeom prst="rect">
            <a:avLst/>
          </a:prstGeom>
        </p:spPr>
        <p:txBody>
          <a:bodyPr/>
          <a:lstStyle>
            <a:lvl1pPr marL="0" indent="0">
              <a:buNone/>
              <a:defRPr/>
            </a:lvl1pPr>
          </a:lstStyle>
          <a:p>
            <a:endParaRPr lang="fr-FR" dirty="0"/>
          </a:p>
        </p:txBody>
      </p:sp>
      <p:sp>
        <p:nvSpPr>
          <p:cNvPr id="4" name="ZoneTexte 3">
            <a:extLst>
              <a:ext uri="{FF2B5EF4-FFF2-40B4-BE49-F238E27FC236}">
                <a16:creationId xmlns:a16="http://schemas.microsoft.com/office/drawing/2014/main" id="{12BAF076-5447-4CC4-9722-8270691E5E98}"/>
              </a:ext>
            </a:extLst>
          </p:cNvPr>
          <p:cNvSpPr txBox="1"/>
          <p:nvPr userDrawn="1"/>
        </p:nvSpPr>
        <p:spPr>
          <a:xfrm>
            <a:off x="169388" y="85850"/>
            <a:ext cx="4674742"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Jouons !</a:t>
            </a:r>
            <a:endParaRPr lang="fr-FR" sz="2800" dirty="0">
              <a:solidFill>
                <a:schemeClr val="bg1"/>
              </a:solidFill>
            </a:endParaRPr>
          </a:p>
        </p:txBody>
      </p:sp>
    </p:spTree>
    <p:extLst>
      <p:ext uri="{BB962C8B-B14F-4D97-AF65-F5344CB8AC3E}">
        <p14:creationId xmlns:p14="http://schemas.microsoft.com/office/powerpoint/2010/main" val="172401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descr="Une image contenant jouet, poupée&#10;&#10;Description générée automatiquement">
            <a:extLst>
              <a:ext uri="{FF2B5EF4-FFF2-40B4-BE49-F238E27FC236}">
                <a16:creationId xmlns:a16="http://schemas.microsoft.com/office/drawing/2014/main" id="{1F605BE5-ECF4-4423-86CF-2DB9A20F9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6" name="Espace réservé pour une image  12">
            <a:extLst>
              <a:ext uri="{FF2B5EF4-FFF2-40B4-BE49-F238E27FC236}">
                <a16:creationId xmlns:a16="http://schemas.microsoft.com/office/drawing/2014/main" id="{98B0AC96-F965-42C5-BC1F-397EFE45F1F9}"/>
              </a:ext>
            </a:extLst>
          </p:cNvPr>
          <p:cNvSpPr>
            <a:spLocks noGrp="1"/>
          </p:cNvSpPr>
          <p:nvPr>
            <p:ph type="pic" sz="quarter" idx="12"/>
          </p:nvPr>
        </p:nvSpPr>
        <p:spPr>
          <a:xfrm>
            <a:off x="3997843" y="1480553"/>
            <a:ext cx="4420370" cy="4419942"/>
          </a:xfrm>
          <a:prstGeom prst="rect">
            <a:avLst/>
          </a:prstGeom>
        </p:spPr>
        <p:txBody>
          <a:bodyPr/>
          <a:lstStyle/>
          <a:p>
            <a:endParaRPr lang="fr-FR"/>
          </a:p>
        </p:txBody>
      </p:sp>
      <p:sp>
        <p:nvSpPr>
          <p:cNvPr id="4" name="ZoneTexte 3">
            <a:extLst>
              <a:ext uri="{FF2B5EF4-FFF2-40B4-BE49-F238E27FC236}">
                <a16:creationId xmlns:a16="http://schemas.microsoft.com/office/drawing/2014/main" id="{2218EE04-8E16-41B4-9DDA-D59A17978472}"/>
              </a:ext>
            </a:extLst>
          </p:cNvPr>
          <p:cNvSpPr txBox="1"/>
          <p:nvPr userDrawn="1"/>
        </p:nvSpPr>
        <p:spPr>
          <a:xfrm>
            <a:off x="169388" y="85850"/>
            <a:ext cx="4674742"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Jouons !</a:t>
            </a:r>
            <a:endParaRPr lang="fr-FR" sz="2800" dirty="0">
              <a:solidFill>
                <a:schemeClr val="bg1"/>
              </a:solidFill>
            </a:endParaRPr>
          </a:p>
        </p:txBody>
      </p:sp>
    </p:spTree>
    <p:extLst>
      <p:ext uri="{BB962C8B-B14F-4D97-AF65-F5344CB8AC3E}">
        <p14:creationId xmlns:p14="http://schemas.microsoft.com/office/powerpoint/2010/main" val="188476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descr="Une image contenant texte, jouet, poupée, graphique vectoriel&#10;&#10;Description générée automatiquement">
            <a:extLst>
              <a:ext uri="{FF2B5EF4-FFF2-40B4-BE49-F238E27FC236}">
                <a16:creationId xmlns:a16="http://schemas.microsoft.com/office/drawing/2014/main" id="{0AE05D7E-019F-4195-B965-3A6376EBD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4" name="Espace réservé pour une image  12">
            <a:extLst>
              <a:ext uri="{FF2B5EF4-FFF2-40B4-BE49-F238E27FC236}">
                <a16:creationId xmlns:a16="http://schemas.microsoft.com/office/drawing/2014/main" id="{CD4032FD-6F70-420B-A50D-3CB96B51793B}"/>
              </a:ext>
            </a:extLst>
          </p:cNvPr>
          <p:cNvSpPr>
            <a:spLocks noGrp="1"/>
          </p:cNvSpPr>
          <p:nvPr>
            <p:ph type="pic" sz="quarter" idx="12"/>
          </p:nvPr>
        </p:nvSpPr>
        <p:spPr>
          <a:xfrm>
            <a:off x="3997843" y="1480553"/>
            <a:ext cx="4420370" cy="4419942"/>
          </a:xfrm>
          <a:prstGeom prst="rect">
            <a:avLst/>
          </a:prstGeom>
        </p:spPr>
        <p:txBody>
          <a:bodyPr/>
          <a:lstStyle/>
          <a:p>
            <a:endParaRPr lang="fr-FR"/>
          </a:p>
        </p:txBody>
      </p:sp>
      <p:sp>
        <p:nvSpPr>
          <p:cNvPr id="5" name="ZoneTexte 4">
            <a:extLst>
              <a:ext uri="{FF2B5EF4-FFF2-40B4-BE49-F238E27FC236}">
                <a16:creationId xmlns:a16="http://schemas.microsoft.com/office/drawing/2014/main" id="{0EC6FDAB-66F4-4AD3-9946-AC8407155FA2}"/>
              </a:ext>
            </a:extLst>
          </p:cNvPr>
          <p:cNvSpPr txBox="1"/>
          <p:nvPr userDrawn="1"/>
        </p:nvSpPr>
        <p:spPr>
          <a:xfrm>
            <a:off x="169388" y="85850"/>
            <a:ext cx="4674742"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Jouons !</a:t>
            </a:r>
            <a:endParaRPr lang="fr-FR" sz="2800" dirty="0">
              <a:solidFill>
                <a:schemeClr val="bg1"/>
              </a:solidFill>
            </a:endParaRPr>
          </a:p>
        </p:txBody>
      </p:sp>
    </p:spTree>
    <p:extLst>
      <p:ext uri="{BB962C8B-B14F-4D97-AF65-F5344CB8AC3E}">
        <p14:creationId xmlns:p14="http://schemas.microsoft.com/office/powerpoint/2010/main" val="107622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descr="Une image contenant jouet, poupée&#10;&#10;Description générée automatiquement">
            <a:extLst>
              <a:ext uri="{FF2B5EF4-FFF2-40B4-BE49-F238E27FC236}">
                <a16:creationId xmlns:a16="http://schemas.microsoft.com/office/drawing/2014/main" id="{1F605BE5-ECF4-4423-86CF-2DB9A20F9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4" name="ZoneTexte 3">
            <a:extLst>
              <a:ext uri="{FF2B5EF4-FFF2-40B4-BE49-F238E27FC236}">
                <a16:creationId xmlns:a16="http://schemas.microsoft.com/office/drawing/2014/main" id="{D23DD547-A5E1-4130-85E6-4E79447B1DB6}"/>
              </a:ext>
            </a:extLst>
          </p:cNvPr>
          <p:cNvSpPr txBox="1"/>
          <p:nvPr userDrawn="1"/>
        </p:nvSpPr>
        <p:spPr>
          <a:xfrm>
            <a:off x="169388" y="85850"/>
            <a:ext cx="4674742"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Jouons !</a:t>
            </a:r>
            <a:endParaRPr lang="fr-FR" sz="2800" dirty="0">
              <a:solidFill>
                <a:schemeClr val="bg1"/>
              </a:solidFill>
            </a:endParaRPr>
          </a:p>
        </p:txBody>
      </p:sp>
    </p:spTree>
    <p:extLst>
      <p:ext uri="{BB962C8B-B14F-4D97-AF65-F5344CB8AC3E}">
        <p14:creationId xmlns:p14="http://schemas.microsoft.com/office/powerpoint/2010/main" val="396396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3" name="Image 2" descr="Une image contenant texte, jouet, poupée, graphique vectoriel&#10;&#10;Description générée automatiquement">
            <a:extLst>
              <a:ext uri="{FF2B5EF4-FFF2-40B4-BE49-F238E27FC236}">
                <a16:creationId xmlns:a16="http://schemas.microsoft.com/office/drawing/2014/main" id="{0AE05D7E-019F-4195-B965-3A6376EBD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4" name="ZoneTexte 3">
            <a:extLst>
              <a:ext uri="{FF2B5EF4-FFF2-40B4-BE49-F238E27FC236}">
                <a16:creationId xmlns:a16="http://schemas.microsoft.com/office/drawing/2014/main" id="{6C86D914-3EA5-494E-9615-FA908443F876}"/>
              </a:ext>
            </a:extLst>
          </p:cNvPr>
          <p:cNvSpPr txBox="1"/>
          <p:nvPr userDrawn="1"/>
        </p:nvSpPr>
        <p:spPr>
          <a:xfrm>
            <a:off x="169388" y="85850"/>
            <a:ext cx="4674742"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Jouons !</a:t>
            </a:r>
            <a:endParaRPr lang="fr-FR" sz="2800" dirty="0">
              <a:solidFill>
                <a:schemeClr val="bg1"/>
              </a:solidFill>
            </a:endParaRPr>
          </a:p>
        </p:txBody>
      </p:sp>
    </p:spTree>
    <p:extLst>
      <p:ext uri="{BB962C8B-B14F-4D97-AF65-F5344CB8AC3E}">
        <p14:creationId xmlns:p14="http://schemas.microsoft.com/office/powerpoint/2010/main" val="270338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C1B6944-8C61-46A4-8E57-EDF57E068244}"/>
              </a:ext>
            </a:extLst>
          </p:cNvPr>
          <p:cNvSpPr txBox="1"/>
          <p:nvPr userDrawn="1"/>
        </p:nvSpPr>
        <p:spPr>
          <a:xfrm>
            <a:off x="169388" y="85850"/>
            <a:ext cx="4674742" cy="523220"/>
          </a:xfrm>
          <a:prstGeom prst="rect">
            <a:avLst/>
          </a:prstGeom>
          <a:noFill/>
        </p:spPr>
        <p:txBody>
          <a:bodyPr wrap="square">
            <a:spAutoFit/>
          </a:bodyPr>
          <a:lstStyle/>
          <a:p>
            <a:r>
              <a:rPr lang="fr-FR" sz="2800" b="1" dirty="0">
                <a:solidFill>
                  <a:schemeClr val="bg1"/>
                </a:solidFill>
                <a:latin typeface="Arial" panose="020B0604020202020204" pitchFamily="34" charset="0"/>
                <a:cs typeface="Arial" panose="020B0604020202020204" pitchFamily="34" charset="0"/>
              </a:rPr>
              <a:t>Jouons !</a:t>
            </a:r>
            <a:endParaRPr lang="fr-FR" sz="2800" dirty="0">
              <a:solidFill>
                <a:schemeClr val="bg1"/>
              </a:solidFill>
            </a:endParaRPr>
          </a:p>
        </p:txBody>
      </p:sp>
    </p:spTree>
    <p:extLst>
      <p:ext uri="{BB962C8B-B14F-4D97-AF65-F5344CB8AC3E}">
        <p14:creationId xmlns:p14="http://schemas.microsoft.com/office/powerpoint/2010/main" val="333671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681DAD86-1D74-4A56-B913-0E6A96B23A2D}"/>
              </a:ext>
            </a:extLst>
          </p:cNvPr>
          <p:cNvSpPr/>
          <p:nvPr userDrawn="1"/>
        </p:nvSpPr>
        <p:spPr>
          <a:xfrm>
            <a:off x="1839074" y="2316163"/>
            <a:ext cx="5619963" cy="22050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Arial" panose="020B0604020202020204" pitchFamily="34" charset="0"/>
                <a:cs typeface="Arial" panose="020B0604020202020204" pitchFamily="34" charset="0"/>
              </a:rPr>
              <a:t>Échangeons sur </a:t>
            </a:r>
          </a:p>
          <a:p>
            <a:pPr algn="ctr"/>
            <a:r>
              <a:rPr lang="fr-FR" sz="3600" b="1" dirty="0">
                <a:solidFill>
                  <a:schemeClr val="tx1"/>
                </a:solidFill>
                <a:latin typeface="Arial" panose="020B0604020202020204" pitchFamily="34" charset="0"/>
                <a:cs typeface="Arial" panose="020B0604020202020204" pitchFamily="34" charset="0"/>
              </a:rPr>
              <a:t>nos stratégies</a:t>
            </a:r>
          </a:p>
        </p:txBody>
      </p:sp>
      <p:pic>
        <p:nvPicPr>
          <p:cNvPr id="8" name="Image 7" descr="Une image contenant logo&#10;&#10;Description générée automatiquement">
            <a:extLst>
              <a:ext uri="{FF2B5EF4-FFF2-40B4-BE49-F238E27FC236}">
                <a16:creationId xmlns:a16="http://schemas.microsoft.com/office/drawing/2014/main" id="{E3CD2DEF-0637-4C3A-A785-7662AC2952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04172" y="1902746"/>
            <a:ext cx="1655481" cy="812073"/>
          </a:xfrm>
          <a:prstGeom prst="rect">
            <a:avLst/>
          </a:prstGeom>
        </p:spPr>
      </p:pic>
      <p:pic>
        <p:nvPicPr>
          <p:cNvPr id="9" name="Image 8">
            <a:extLst>
              <a:ext uri="{FF2B5EF4-FFF2-40B4-BE49-F238E27FC236}">
                <a16:creationId xmlns:a16="http://schemas.microsoft.com/office/drawing/2014/main" id="{605305DB-A5F5-4483-9EC6-AE86C645E3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7765" y="1888146"/>
            <a:ext cx="899162" cy="469393"/>
          </a:xfrm>
          <a:prstGeom prst="rect">
            <a:avLst/>
          </a:prstGeom>
        </p:spPr>
      </p:pic>
      <p:pic>
        <p:nvPicPr>
          <p:cNvPr id="10" name="Image 9">
            <a:extLst>
              <a:ext uri="{FF2B5EF4-FFF2-40B4-BE49-F238E27FC236}">
                <a16:creationId xmlns:a16="http://schemas.microsoft.com/office/drawing/2014/main" id="{237D5BE1-BBDE-4B1F-9316-FC84E646FD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3642" y="1877732"/>
            <a:ext cx="899162" cy="469393"/>
          </a:xfrm>
          <a:prstGeom prst="rect">
            <a:avLst/>
          </a:prstGeom>
        </p:spPr>
      </p:pic>
    </p:spTree>
    <p:extLst>
      <p:ext uri="{BB962C8B-B14F-4D97-AF65-F5344CB8AC3E}">
        <p14:creationId xmlns:p14="http://schemas.microsoft.com/office/powerpoint/2010/main" val="301847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E9F6"/>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FDCBB17-64D3-4020-ACFC-CA503AE83C8A}"/>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b="89630"/>
          <a:stretch/>
        </p:blipFill>
        <p:spPr>
          <a:xfrm>
            <a:off x="0" y="0"/>
            <a:ext cx="9144000" cy="711200"/>
          </a:xfrm>
          <a:prstGeom prst="rect">
            <a:avLst/>
          </a:prstGeom>
        </p:spPr>
      </p:pic>
      <p:pic>
        <p:nvPicPr>
          <p:cNvPr id="8" name="Image 7">
            <a:extLst>
              <a:ext uri="{FF2B5EF4-FFF2-40B4-BE49-F238E27FC236}">
                <a16:creationId xmlns:a16="http://schemas.microsoft.com/office/drawing/2014/main" id="{45043281-E533-49E2-940B-48B5186858D7}"/>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11" name="Espace réservé du texte 5">
            <a:extLst>
              <a:ext uri="{FF2B5EF4-FFF2-40B4-BE49-F238E27FC236}">
                <a16:creationId xmlns:a16="http://schemas.microsoft.com/office/drawing/2014/main" id="{5B273F85-39FF-4A99-907C-D235540095DB}"/>
              </a:ext>
            </a:extLst>
          </p:cNvPr>
          <p:cNvSpPr txBox="1">
            <a:spLocks/>
          </p:cNvSpPr>
          <p:nvPr userDrawn="1"/>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12" name="Image 11" descr="Une image contenant logo&#10;&#10;Description générée automatiquement">
            <a:extLst>
              <a:ext uri="{FF2B5EF4-FFF2-40B4-BE49-F238E27FC236}">
                <a16:creationId xmlns:a16="http://schemas.microsoft.com/office/drawing/2014/main" id="{E84B9A02-C07E-482D-9D41-3679094256C5}"/>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7598447" y="251918"/>
            <a:ext cx="936286" cy="459282"/>
          </a:xfrm>
          <a:prstGeom prst="rect">
            <a:avLst/>
          </a:prstGeom>
        </p:spPr>
      </p:pic>
    </p:spTree>
    <p:extLst>
      <p:ext uri="{BB962C8B-B14F-4D97-AF65-F5344CB8AC3E}">
        <p14:creationId xmlns:p14="http://schemas.microsoft.com/office/powerpoint/2010/main" val="25760918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1" r:id="rId7"/>
    <p:sldLayoutId id="2147483679" r:id="rId8"/>
    <p:sldLayoutId id="2147483689"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9F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561133-56F9-419B-A993-442EF80E890D}"/>
              </a:ext>
            </a:extLst>
          </p:cNvPr>
          <p:cNvSpPr txBox="1"/>
          <p:nvPr/>
        </p:nvSpPr>
        <p:spPr>
          <a:xfrm>
            <a:off x="2931573" y="3827227"/>
            <a:ext cx="3545428"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Constructions symétriques</a:t>
            </a:r>
          </a:p>
        </p:txBody>
      </p:sp>
    </p:spTree>
    <p:extLst>
      <p:ext uri="{BB962C8B-B14F-4D97-AF65-F5344CB8AC3E}">
        <p14:creationId xmlns:p14="http://schemas.microsoft.com/office/powerpoint/2010/main" val="55111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14" name="Image 13" descr="Une image contenant jouet, poupée&#10;&#10;Description générée automatiquement">
            <a:extLst>
              <a:ext uri="{FF2B5EF4-FFF2-40B4-BE49-F238E27FC236}">
                <a16:creationId xmlns:a16="http://schemas.microsoft.com/office/drawing/2014/main" id="{7E62190D-CCDB-4147-A8AC-E0A560959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17" name="Bulle narrative : rectangle à coins arrondis 16">
            <a:extLst>
              <a:ext uri="{FF2B5EF4-FFF2-40B4-BE49-F238E27FC236}">
                <a16:creationId xmlns:a16="http://schemas.microsoft.com/office/drawing/2014/main" id="{3FD0EFCB-DF35-4D95-A7B8-AE6C69D110EA}"/>
              </a:ext>
            </a:extLst>
          </p:cNvPr>
          <p:cNvSpPr/>
          <p:nvPr/>
        </p:nvSpPr>
        <p:spPr>
          <a:xfrm>
            <a:off x="387138" y="1747571"/>
            <a:ext cx="2566373" cy="2956097"/>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Comment faire pour placer correctement la brique jaune symétrique ?</a:t>
            </a:r>
          </a:p>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Y a-t-il plusieurs méthodes ?</a:t>
            </a:r>
          </a:p>
        </p:txBody>
      </p:sp>
      <p:pic>
        <p:nvPicPr>
          <p:cNvPr id="20" name="Image 22" descr="C:\Users\DSDEN10\Desktop\ce1 ce2\module test symétrie\IMG_20211006_174730.jpg">
            <a:extLst>
              <a:ext uri="{FF2B5EF4-FFF2-40B4-BE49-F238E27FC236}">
                <a16:creationId xmlns:a16="http://schemas.microsoft.com/office/drawing/2014/main" id="{E0692071-95D7-425C-B41B-06A1861CD42A}"/>
              </a:ext>
            </a:extLst>
          </p:cNvPr>
          <p:cNvPicPr/>
          <p:nvPr/>
        </p:nvPicPr>
        <p:blipFill>
          <a:blip r:embed="rId5"/>
          <a:srcRect l="5017" t="10021" b="13951"/>
          <a:stretch/>
        </p:blipFill>
        <p:spPr>
          <a:xfrm>
            <a:off x="3319586" y="1900522"/>
            <a:ext cx="4685572" cy="3286620"/>
          </a:xfrm>
          <a:prstGeom prst="rect">
            <a:avLst/>
          </a:prstGeom>
          <a:ln w="0">
            <a:noFill/>
          </a:ln>
        </p:spPr>
      </p:pic>
    </p:spTree>
    <p:extLst>
      <p:ext uri="{BB962C8B-B14F-4D97-AF65-F5344CB8AC3E}">
        <p14:creationId xmlns:p14="http://schemas.microsoft.com/office/powerpoint/2010/main" val="174442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9F6"/>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4" name="Image 3" descr="Une image contenant jouet, poupée&#10;&#10;Description générée automatiquement">
            <a:extLst>
              <a:ext uri="{FF2B5EF4-FFF2-40B4-BE49-F238E27FC236}">
                <a16:creationId xmlns:a16="http://schemas.microsoft.com/office/drawing/2014/main" id="{2EA9F71D-5A36-4F8F-8FDA-B89540F15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pic>
        <p:nvPicPr>
          <p:cNvPr id="19" name="Image 3">
            <a:extLst>
              <a:ext uri="{FF2B5EF4-FFF2-40B4-BE49-F238E27FC236}">
                <a16:creationId xmlns:a16="http://schemas.microsoft.com/office/drawing/2014/main" id="{A38E57B6-8B27-4C27-940C-2296DF0CC1AD}"/>
              </a:ext>
            </a:extLst>
          </p:cNvPr>
          <p:cNvPicPr/>
          <p:nvPr/>
        </p:nvPicPr>
        <p:blipFill>
          <a:blip r:embed="rId5"/>
          <a:srcRect l="32872" t="51705" r="34426" b="18069"/>
          <a:stretch/>
        </p:blipFill>
        <p:spPr>
          <a:xfrm>
            <a:off x="4492606" y="1349077"/>
            <a:ext cx="2843729" cy="1972960"/>
          </a:xfrm>
          <a:prstGeom prst="rect">
            <a:avLst/>
          </a:prstGeom>
          <a:ln w="0">
            <a:noFill/>
          </a:ln>
        </p:spPr>
      </p:pic>
      <p:pic>
        <p:nvPicPr>
          <p:cNvPr id="21" name="Image 7" descr="C:\Users\DSDEN10\Desktop\ce1 ce2\module test symétrie\IMG_20211006_174343.jpg">
            <a:extLst>
              <a:ext uri="{FF2B5EF4-FFF2-40B4-BE49-F238E27FC236}">
                <a16:creationId xmlns:a16="http://schemas.microsoft.com/office/drawing/2014/main" id="{4883B403-9BD6-4C5A-B025-4D9841B0899B}"/>
              </a:ext>
            </a:extLst>
          </p:cNvPr>
          <p:cNvPicPr/>
          <p:nvPr/>
        </p:nvPicPr>
        <p:blipFill>
          <a:blip r:embed="rId6"/>
          <a:srcRect l="2448" t="13910" r="2176" b="16506"/>
          <a:stretch/>
        </p:blipFill>
        <p:spPr>
          <a:xfrm>
            <a:off x="3858507" y="3551008"/>
            <a:ext cx="4111928" cy="2366071"/>
          </a:xfrm>
          <a:prstGeom prst="rect">
            <a:avLst/>
          </a:prstGeom>
          <a:ln w="0">
            <a:noFill/>
          </a:ln>
        </p:spPr>
      </p:pic>
      <p:sp>
        <p:nvSpPr>
          <p:cNvPr id="17" name="Bulle narrative : rectangle à coins arrondis 16">
            <a:extLst>
              <a:ext uri="{FF2B5EF4-FFF2-40B4-BE49-F238E27FC236}">
                <a16:creationId xmlns:a16="http://schemas.microsoft.com/office/drawing/2014/main" id="{4B36E9EC-6082-46C2-A1FB-678607024304}"/>
              </a:ext>
            </a:extLst>
          </p:cNvPr>
          <p:cNvSpPr/>
          <p:nvPr/>
        </p:nvSpPr>
        <p:spPr>
          <a:xfrm>
            <a:off x="524478" y="2705344"/>
            <a:ext cx="2566373" cy="2086458"/>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Partagez-vous les briques. Chacun doit avoir exactement les mêmes.</a:t>
            </a:r>
          </a:p>
        </p:txBody>
      </p:sp>
    </p:spTree>
    <p:extLst>
      <p:ext uri="{BB962C8B-B14F-4D97-AF65-F5344CB8AC3E}">
        <p14:creationId xmlns:p14="http://schemas.microsoft.com/office/powerpoint/2010/main" val="174073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9F6"/>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19" name="Image 3">
            <a:extLst>
              <a:ext uri="{FF2B5EF4-FFF2-40B4-BE49-F238E27FC236}">
                <a16:creationId xmlns:a16="http://schemas.microsoft.com/office/drawing/2014/main" id="{A38E57B6-8B27-4C27-940C-2296DF0CC1AD}"/>
              </a:ext>
            </a:extLst>
          </p:cNvPr>
          <p:cNvPicPr/>
          <p:nvPr/>
        </p:nvPicPr>
        <p:blipFill>
          <a:blip r:embed="rId4"/>
          <a:srcRect l="32872" t="51705" r="34426" b="18069"/>
          <a:stretch/>
        </p:blipFill>
        <p:spPr>
          <a:xfrm>
            <a:off x="4492606" y="1349077"/>
            <a:ext cx="2843729" cy="1972960"/>
          </a:xfrm>
          <a:prstGeom prst="rect">
            <a:avLst/>
          </a:prstGeom>
          <a:ln w="0">
            <a:noFill/>
          </a:ln>
        </p:spPr>
      </p:pic>
      <p:pic>
        <p:nvPicPr>
          <p:cNvPr id="21" name="Image 7" descr="C:\Users\DSDEN10\Desktop\ce1 ce2\module test symétrie\IMG_20211006_174343.jpg">
            <a:extLst>
              <a:ext uri="{FF2B5EF4-FFF2-40B4-BE49-F238E27FC236}">
                <a16:creationId xmlns:a16="http://schemas.microsoft.com/office/drawing/2014/main" id="{4883B403-9BD6-4C5A-B025-4D9841B0899B}"/>
              </a:ext>
            </a:extLst>
          </p:cNvPr>
          <p:cNvPicPr/>
          <p:nvPr/>
        </p:nvPicPr>
        <p:blipFill>
          <a:blip r:embed="rId5"/>
          <a:srcRect l="2448" t="13910" r="2176" b="16506"/>
          <a:stretch/>
        </p:blipFill>
        <p:spPr>
          <a:xfrm>
            <a:off x="3858507" y="3551008"/>
            <a:ext cx="4111928" cy="2366071"/>
          </a:xfrm>
          <a:prstGeom prst="rect">
            <a:avLst/>
          </a:prstGeom>
          <a:ln w="0">
            <a:noFill/>
          </a:ln>
        </p:spPr>
      </p:pic>
      <p:pic>
        <p:nvPicPr>
          <p:cNvPr id="6" name="Image 5" descr="Une image contenant texte, jouet, poupée, graphique vectoriel&#10;&#10;Description générée automatiquement">
            <a:extLst>
              <a:ext uri="{FF2B5EF4-FFF2-40B4-BE49-F238E27FC236}">
                <a16:creationId xmlns:a16="http://schemas.microsoft.com/office/drawing/2014/main" id="{B1C86455-31B7-431B-A363-FEE15B159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20" name="Bulle narrative : rectangle à coins arrondis 19">
            <a:extLst>
              <a:ext uri="{FF2B5EF4-FFF2-40B4-BE49-F238E27FC236}">
                <a16:creationId xmlns:a16="http://schemas.microsoft.com/office/drawing/2014/main" id="{751CDBA7-1104-4FF0-BEBD-A25655C86328}"/>
              </a:ext>
            </a:extLst>
          </p:cNvPr>
          <p:cNvSpPr/>
          <p:nvPr/>
        </p:nvSpPr>
        <p:spPr>
          <a:xfrm>
            <a:off x="477493" y="2100834"/>
            <a:ext cx="2566373" cy="2512107"/>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Le premier joueur place une brique, le second doit placer la même brique de façon symétrique.</a:t>
            </a:r>
          </a:p>
        </p:txBody>
      </p:sp>
    </p:spTree>
    <p:extLst>
      <p:ext uri="{BB962C8B-B14F-4D97-AF65-F5344CB8AC3E}">
        <p14:creationId xmlns:p14="http://schemas.microsoft.com/office/powerpoint/2010/main" val="102200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9F6"/>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19" name="Image 3">
            <a:extLst>
              <a:ext uri="{FF2B5EF4-FFF2-40B4-BE49-F238E27FC236}">
                <a16:creationId xmlns:a16="http://schemas.microsoft.com/office/drawing/2014/main" id="{A38E57B6-8B27-4C27-940C-2296DF0CC1AD}"/>
              </a:ext>
            </a:extLst>
          </p:cNvPr>
          <p:cNvPicPr/>
          <p:nvPr/>
        </p:nvPicPr>
        <p:blipFill>
          <a:blip r:embed="rId4"/>
          <a:srcRect l="32872" t="51705" r="34426" b="18069"/>
          <a:stretch/>
        </p:blipFill>
        <p:spPr>
          <a:xfrm>
            <a:off x="4492606" y="1349077"/>
            <a:ext cx="2843729" cy="1972960"/>
          </a:xfrm>
          <a:prstGeom prst="rect">
            <a:avLst/>
          </a:prstGeom>
          <a:ln w="0">
            <a:noFill/>
          </a:ln>
        </p:spPr>
      </p:pic>
      <p:pic>
        <p:nvPicPr>
          <p:cNvPr id="21" name="Image 7" descr="C:\Users\DSDEN10\Desktop\ce1 ce2\module test symétrie\IMG_20211006_174343.jpg">
            <a:extLst>
              <a:ext uri="{FF2B5EF4-FFF2-40B4-BE49-F238E27FC236}">
                <a16:creationId xmlns:a16="http://schemas.microsoft.com/office/drawing/2014/main" id="{4883B403-9BD6-4C5A-B025-4D9841B0899B}"/>
              </a:ext>
            </a:extLst>
          </p:cNvPr>
          <p:cNvPicPr/>
          <p:nvPr/>
        </p:nvPicPr>
        <p:blipFill>
          <a:blip r:embed="rId5"/>
          <a:srcRect l="2448" t="13910" r="2176" b="16506"/>
          <a:stretch/>
        </p:blipFill>
        <p:spPr>
          <a:xfrm>
            <a:off x="3858507" y="3551008"/>
            <a:ext cx="4111928" cy="2366071"/>
          </a:xfrm>
          <a:prstGeom prst="rect">
            <a:avLst/>
          </a:prstGeom>
          <a:ln w="0">
            <a:noFill/>
          </a:ln>
        </p:spPr>
      </p:pic>
      <p:pic>
        <p:nvPicPr>
          <p:cNvPr id="14" name="Image 13" descr="Une image contenant jouet, poupée&#10;&#10;Description générée automatiquement">
            <a:extLst>
              <a:ext uri="{FF2B5EF4-FFF2-40B4-BE49-F238E27FC236}">
                <a16:creationId xmlns:a16="http://schemas.microsoft.com/office/drawing/2014/main" id="{160EFA40-35BE-431C-B56E-26C43AF39B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sp>
        <p:nvSpPr>
          <p:cNvPr id="18" name="Bulle narrative : rectangle à coins arrondis 17">
            <a:extLst>
              <a:ext uri="{FF2B5EF4-FFF2-40B4-BE49-F238E27FC236}">
                <a16:creationId xmlns:a16="http://schemas.microsoft.com/office/drawing/2014/main" id="{90DD0607-4B10-4C68-BCB7-B836F90B2C55}"/>
              </a:ext>
            </a:extLst>
          </p:cNvPr>
          <p:cNvSpPr/>
          <p:nvPr/>
        </p:nvSpPr>
        <p:spPr>
          <a:xfrm>
            <a:off x="374213" y="2279695"/>
            <a:ext cx="2566373" cy="2512107"/>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S’il réussit, il marque un point. La partie est terminée quand toutes les briques sont placées.</a:t>
            </a:r>
          </a:p>
        </p:txBody>
      </p:sp>
    </p:spTree>
    <p:extLst>
      <p:ext uri="{BB962C8B-B14F-4D97-AF65-F5344CB8AC3E}">
        <p14:creationId xmlns:p14="http://schemas.microsoft.com/office/powerpoint/2010/main" val="14906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9F6"/>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19" name="Image 3">
            <a:extLst>
              <a:ext uri="{FF2B5EF4-FFF2-40B4-BE49-F238E27FC236}">
                <a16:creationId xmlns:a16="http://schemas.microsoft.com/office/drawing/2014/main" id="{A38E57B6-8B27-4C27-940C-2296DF0CC1AD}"/>
              </a:ext>
            </a:extLst>
          </p:cNvPr>
          <p:cNvPicPr/>
          <p:nvPr/>
        </p:nvPicPr>
        <p:blipFill>
          <a:blip r:embed="rId4"/>
          <a:srcRect l="32872" t="51705" r="34426" b="18069"/>
          <a:stretch/>
        </p:blipFill>
        <p:spPr>
          <a:xfrm>
            <a:off x="4492606" y="1349077"/>
            <a:ext cx="2843729" cy="1972960"/>
          </a:xfrm>
          <a:prstGeom prst="rect">
            <a:avLst/>
          </a:prstGeom>
          <a:ln w="0">
            <a:noFill/>
          </a:ln>
        </p:spPr>
      </p:pic>
      <p:pic>
        <p:nvPicPr>
          <p:cNvPr id="21" name="Image 7" descr="C:\Users\DSDEN10\Desktop\ce1 ce2\module test symétrie\IMG_20211006_174343.jpg">
            <a:extLst>
              <a:ext uri="{FF2B5EF4-FFF2-40B4-BE49-F238E27FC236}">
                <a16:creationId xmlns:a16="http://schemas.microsoft.com/office/drawing/2014/main" id="{4883B403-9BD6-4C5A-B025-4D9841B0899B}"/>
              </a:ext>
            </a:extLst>
          </p:cNvPr>
          <p:cNvPicPr/>
          <p:nvPr/>
        </p:nvPicPr>
        <p:blipFill>
          <a:blip r:embed="rId5"/>
          <a:srcRect l="2448" t="13910" r="2176" b="16506"/>
          <a:stretch/>
        </p:blipFill>
        <p:spPr>
          <a:xfrm>
            <a:off x="3858507" y="3551008"/>
            <a:ext cx="4111928" cy="2366071"/>
          </a:xfrm>
          <a:prstGeom prst="rect">
            <a:avLst/>
          </a:prstGeom>
          <a:ln w="0">
            <a:noFill/>
          </a:ln>
        </p:spPr>
      </p:pic>
      <p:pic>
        <p:nvPicPr>
          <p:cNvPr id="6" name="Image 5" descr="Une image contenant texte, jouet, poupée, graphique vectoriel&#10;&#10;Description générée automatiquement">
            <a:extLst>
              <a:ext uri="{FF2B5EF4-FFF2-40B4-BE49-F238E27FC236}">
                <a16:creationId xmlns:a16="http://schemas.microsoft.com/office/drawing/2014/main" id="{B1C86455-31B7-431B-A363-FEE15B159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sp>
        <p:nvSpPr>
          <p:cNvPr id="20" name="Bulle narrative : rectangle à coins arrondis 19">
            <a:extLst>
              <a:ext uri="{FF2B5EF4-FFF2-40B4-BE49-F238E27FC236}">
                <a16:creationId xmlns:a16="http://schemas.microsoft.com/office/drawing/2014/main" id="{751CDBA7-1104-4FF0-BEBD-A25655C86328}"/>
              </a:ext>
            </a:extLst>
          </p:cNvPr>
          <p:cNvSpPr/>
          <p:nvPr/>
        </p:nvSpPr>
        <p:spPr>
          <a:xfrm>
            <a:off x="477493" y="3038275"/>
            <a:ext cx="2566373" cy="1702594"/>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r>
              <a:rPr lang="fr-FR" sz="2000" baseline="0" dirty="0">
                <a:latin typeface="Arial" panose="020B0604020202020204" pitchFamily="34" charset="0"/>
                <a:cs typeface="Arial" panose="020B0604020202020204" pitchFamily="34" charset="0"/>
              </a:rPr>
              <a:t>Celui qui gagne est celui qui réussit à placer le plus de briques de façon symétrique.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10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9F6"/>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3297360-85F6-45FB-BD34-D722517A56F5}"/>
              </a:ext>
            </a:extLst>
          </p:cNvPr>
          <p:cNvPicPr>
            <a:picLocks noChangeAspect="1"/>
          </p:cNvPicPr>
          <p:nvPr/>
        </p:nvPicPr>
        <p:blipFill rotWithShape="1">
          <a:blip r:embed="rId3">
            <a:extLst>
              <a:ext uri="{28A0092B-C50C-407E-A947-70E740481C1C}">
                <a14:useLocalDpi xmlns:a14="http://schemas.microsoft.com/office/drawing/2010/main" val="0"/>
              </a:ext>
            </a:extLst>
          </a:blip>
          <a:srcRect b="89630"/>
          <a:stretch/>
        </p:blipFill>
        <p:spPr>
          <a:xfrm>
            <a:off x="0" y="0"/>
            <a:ext cx="9144000" cy="711200"/>
          </a:xfrm>
          <a:prstGeom prst="rect">
            <a:avLst/>
          </a:prstGeom>
        </p:spPr>
      </p:pic>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spTree>
    <p:extLst>
      <p:ext uri="{BB962C8B-B14F-4D97-AF65-F5344CB8AC3E}">
        <p14:creationId xmlns:p14="http://schemas.microsoft.com/office/powerpoint/2010/main" val="66636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4" name="Image 3" descr="Une image contenant jouet, poupée&#10;&#10;Description générée automatiquement">
            <a:extLst>
              <a:ext uri="{FF2B5EF4-FFF2-40B4-BE49-F238E27FC236}">
                <a16:creationId xmlns:a16="http://schemas.microsoft.com/office/drawing/2014/main" id="{2EA9F71D-5A36-4F8F-8FDA-B89540F15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18" y="4945551"/>
            <a:ext cx="1456947" cy="1758700"/>
          </a:xfrm>
          <a:prstGeom prst="rect">
            <a:avLst/>
          </a:prstGeom>
        </p:spPr>
      </p:pic>
      <p:pic>
        <p:nvPicPr>
          <p:cNvPr id="14" name="Image 17" descr="C:\Users\DSDEN10\Desktop\ce1 ce2\module test symétrie\IMG_20211006_174714.jpg">
            <a:extLst>
              <a:ext uri="{FF2B5EF4-FFF2-40B4-BE49-F238E27FC236}">
                <a16:creationId xmlns:a16="http://schemas.microsoft.com/office/drawing/2014/main" id="{459C9FBE-1080-4C5D-AE1F-92BE3938CDB8}"/>
              </a:ext>
            </a:extLst>
          </p:cNvPr>
          <p:cNvPicPr/>
          <p:nvPr/>
        </p:nvPicPr>
        <p:blipFill>
          <a:blip r:embed="rId5"/>
          <a:srcRect l="4377" t="14146" r="1860" b="15907"/>
          <a:stretch/>
        </p:blipFill>
        <p:spPr>
          <a:xfrm>
            <a:off x="3405834" y="2006707"/>
            <a:ext cx="5302871" cy="3159737"/>
          </a:xfrm>
          <a:prstGeom prst="rect">
            <a:avLst/>
          </a:prstGeom>
          <a:ln w="0">
            <a:noFill/>
          </a:ln>
        </p:spPr>
      </p:pic>
      <p:sp>
        <p:nvSpPr>
          <p:cNvPr id="17" name="Bulle narrative : rectangle à coins arrondis 16">
            <a:extLst>
              <a:ext uri="{FF2B5EF4-FFF2-40B4-BE49-F238E27FC236}">
                <a16:creationId xmlns:a16="http://schemas.microsoft.com/office/drawing/2014/main" id="{A2054230-A7CF-4F99-B74F-D33E09A7ECAE}"/>
              </a:ext>
            </a:extLst>
          </p:cNvPr>
          <p:cNvSpPr/>
          <p:nvPr/>
        </p:nvSpPr>
        <p:spPr>
          <a:xfrm>
            <a:off x="324025" y="3615086"/>
            <a:ext cx="2566373" cy="1235161"/>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Que pensez-vous de la position de ces pièces ?</a:t>
            </a:r>
          </a:p>
        </p:txBody>
      </p:sp>
    </p:spTree>
    <p:extLst>
      <p:ext uri="{BB962C8B-B14F-4D97-AF65-F5344CB8AC3E}">
        <p14:creationId xmlns:p14="http://schemas.microsoft.com/office/powerpoint/2010/main" val="155884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3">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17" name="Image 16" descr="Une image contenant texte, jouet, poupée, graphique vectoriel&#10;&#10;Description générée automatiquement">
            <a:extLst>
              <a:ext uri="{FF2B5EF4-FFF2-40B4-BE49-F238E27FC236}">
                <a16:creationId xmlns:a16="http://schemas.microsoft.com/office/drawing/2014/main" id="{A5ACFC4E-3DB7-436F-9BD3-72B22428D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pic>
        <p:nvPicPr>
          <p:cNvPr id="18" name="Image 20" descr="C:\Users\DSDEN10\Desktop\ce1 ce2\module test symétrie\IMG_20211006_174704.jpg">
            <a:extLst>
              <a:ext uri="{FF2B5EF4-FFF2-40B4-BE49-F238E27FC236}">
                <a16:creationId xmlns:a16="http://schemas.microsoft.com/office/drawing/2014/main" id="{36C1D934-34C8-482E-8568-88A19585CF0B}"/>
              </a:ext>
            </a:extLst>
          </p:cNvPr>
          <p:cNvPicPr/>
          <p:nvPr/>
        </p:nvPicPr>
        <p:blipFill>
          <a:blip r:embed="rId5"/>
          <a:srcRect l="3123" t="15942" r="1642" b="13343"/>
          <a:stretch/>
        </p:blipFill>
        <p:spPr>
          <a:xfrm>
            <a:off x="3281682" y="1905533"/>
            <a:ext cx="5427023" cy="3454975"/>
          </a:xfrm>
          <a:prstGeom prst="rect">
            <a:avLst/>
          </a:prstGeom>
          <a:ln w="0">
            <a:noFill/>
          </a:ln>
        </p:spPr>
      </p:pic>
      <p:sp>
        <p:nvSpPr>
          <p:cNvPr id="14" name="Bulle narrative : rectangle à coins arrondis 13">
            <a:extLst>
              <a:ext uri="{FF2B5EF4-FFF2-40B4-BE49-F238E27FC236}">
                <a16:creationId xmlns:a16="http://schemas.microsoft.com/office/drawing/2014/main" id="{BA2DCC5E-6066-4957-BB94-92B8ECD137A1}"/>
              </a:ext>
            </a:extLst>
          </p:cNvPr>
          <p:cNvSpPr/>
          <p:nvPr/>
        </p:nvSpPr>
        <p:spPr>
          <a:xfrm>
            <a:off x="435295" y="3439862"/>
            <a:ext cx="2411568" cy="1235161"/>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Les pièces sont-elles bien placées ici ? Pourquoi ?</a:t>
            </a:r>
          </a:p>
        </p:txBody>
      </p:sp>
    </p:spTree>
    <p:extLst>
      <p:ext uri="{BB962C8B-B14F-4D97-AF65-F5344CB8AC3E}">
        <p14:creationId xmlns:p14="http://schemas.microsoft.com/office/powerpoint/2010/main" val="256809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1014E5D-C8F1-410F-A41F-2D83DE281257}"/>
              </a:ext>
            </a:extLst>
          </p:cNvPr>
          <p:cNvPicPr>
            <a:picLocks noChangeAspect="1"/>
          </p:cNvPicPr>
          <p:nvPr/>
        </p:nvPicPr>
        <p:blipFill rotWithShape="1">
          <a:blip r:embed="rId2">
            <a:extLst>
              <a:ext uri="{28A0092B-C50C-407E-A947-70E740481C1C}">
                <a14:useLocalDpi xmlns:a14="http://schemas.microsoft.com/office/drawing/2010/main" val="0"/>
              </a:ext>
            </a:extLst>
          </a:blip>
          <a:srcRect t="96779"/>
          <a:stretch/>
        </p:blipFill>
        <p:spPr>
          <a:xfrm>
            <a:off x="0" y="6637106"/>
            <a:ext cx="9144000" cy="220894"/>
          </a:xfrm>
          <a:prstGeom prst="rect">
            <a:avLst/>
          </a:prstGeom>
        </p:spPr>
      </p:pic>
      <p:sp>
        <p:nvSpPr>
          <p:cNvPr id="23" name="Espace réservé du texte 5">
            <a:extLst>
              <a:ext uri="{FF2B5EF4-FFF2-40B4-BE49-F238E27FC236}">
                <a16:creationId xmlns:a16="http://schemas.microsoft.com/office/drawing/2014/main" id="{C83FE96B-A980-44B5-ACB1-2A2490965DDA}"/>
              </a:ext>
            </a:extLst>
          </p:cNvPr>
          <p:cNvSpPr txBox="1">
            <a:spLocks/>
          </p:cNvSpPr>
          <p:nvPr/>
        </p:nvSpPr>
        <p:spPr>
          <a:xfrm>
            <a:off x="868882" y="6646538"/>
            <a:ext cx="7706947" cy="230832"/>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dirty="0">
                <a:solidFill>
                  <a:schemeClr val="bg1"/>
                </a:solidFill>
              </a:rPr>
              <a:t>Symétrie, alignement, milieu ● Jouons !</a:t>
            </a:r>
            <a:endParaRPr lang="fr-FR" dirty="0"/>
          </a:p>
        </p:txBody>
      </p:sp>
      <p:pic>
        <p:nvPicPr>
          <p:cNvPr id="17" name="Image 16" descr="Une image contenant texte, jouet, poupée, graphique vectoriel&#10;&#10;Description générée automatiquement">
            <a:extLst>
              <a:ext uri="{FF2B5EF4-FFF2-40B4-BE49-F238E27FC236}">
                <a16:creationId xmlns:a16="http://schemas.microsoft.com/office/drawing/2014/main" id="{A5ACFC4E-3DB7-436F-9BD3-72B22428D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61" y="5100882"/>
            <a:ext cx="1499619" cy="1557531"/>
          </a:xfrm>
          <a:prstGeom prst="rect">
            <a:avLst/>
          </a:prstGeom>
        </p:spPr>
      </p:pic>
      <p:pic>
        <p:nvPicPr>
          <p:cNvPr id="18" name="Image 20" descr="C:\Users\DSDEN10\Desktop\ce1 ce2\module test symétrie\IMG_20211006_174704.jpg">
            <a:extLst>
              <a:ext uri="{FF2B5EF4-FFF2-40B4-BE49-F238E27FC236}">
                <a16:creationId xmlns:a16="http://schemas.microsoft.com/office/drawing/2014/main" id="{36C1D934-34C8-482E-8568-88A19585CF0B}"/>
              </a:ext>
            </a:extLst>
          </p:cNvPr>
          <p:cNvPicPr/>
          <p:nvPr/>
        </p:nvPicPr>
        <p:blipFill>
          <a:blip r:embed="rId4"/>
          <a:srcRect l="3123" t="15942" r="1642" b="13343"/>
          <a:stretch/>
        </p:blipFill>
        <p:spPr>
          <a:xfrm>
            <a:off x="3281682" y="1905533"/>
            <a:ext cx="5427023" cy="3454975"/>
          </a:xfrm>
          <a:prstGeom prst="rect">
            <a:avLst/>
          </a:prstGeom>
          <a:ln w="0">
            <a:noFill/>
          </a:ln>
        </p:spPr>
      </p:pic>
      <p:sp>
        <p:nvSpPr>
          <p:cNvPr id="14" name="Bulle narrative : rectangle à coins arrondis 13">
            <a:extLst>
              <a:ext uri="{FF2B5EF4-FFF2-40B4-BE49-F238E27FC236}">
                <a16:creationId xmlns:a16="http://schemas.microsoft.com/office/drawing/2014/main" id="{97BB31EB-555C-4762-99B7-18BC6E3BB264}"/>
              </a:ext>
            </a:extLst>
          </p:cNvPr>
          <p:cNvSpPr/>
          <p:nvPr/>
        </p:nvSpPr>
        <p:spPr>
          <a:xfrm>
            <a:off x="368828" y="3161104"/>
            <a:ext cx="2566373" cy="1660810"/>
          </a:xfrm>
          <a:prstGeom prst="wedgeRoundRectCallout">
            <a:avLst>
              <a:gd name="adj1" fmla="val -19019"/>
              <a:gd name="adj2" fmla="val 63647"/>
              <a:gd name="adj3" fmla="val 16667"/>
            </a:avLst>
          </a:prstGeom>
          <a:solidFill>
            <a:srgbClr val="756E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108000" bIns="0" rtlCol="0" anchor="ctr">
            <a:spAutoFit/>
          </a:bodyPr>
          <a:lstStyle/>
          <a:p>
            <a:pPr>
              <a:lnSpc>
                <a:spcPts val="3000"/>
              </a:lnSpc>
              <a:spcBef>
                <a:spcPts val="500"/>
              </a:spcBef>
            </a:pPr>
            <a:r>
              <a:rPr lang="fr-FR" sz="2000" dirty="0">
                <a:solidFill>
                  <a:schemeClr val="bg1"/>
                </a:solidFill>
                <a:latin typeface="Arial" panose="020B0604020202020204" pitchFamily="34" charset="0"/>
                <a:cs typeface="Arial" panose="020B0604020202020204" pitchFamily="34" charset="0"/>
              </a:rPr>
              <a:t>Avez-vous une stratégie pour réussir à tous les coups ?</a:t>
            </a:r>
          </a:p>
        </p:txBody>
      </p:sp>
    </p:spTree>
    <p:extLst>
      <p:ext uri="{BB962C8B-B14F-4D97-AF65-F5344CB8AC3E}">
        <p14:creationId xmlns:p14="http://schemas.microsoft.com/office/powerpoint/2010/main" val="2456578794"/>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556</TotalTime>
  <Words>489</Words>
  <Application>Microsoft Office PowerPoint</Application>
  <PresentationFormat>Affichage à l'écran (4:3)</PresentationFormat>
  <Paragraphs>38</Paragraphs>
  <Slides>10</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Arial</vt:lpstr>
      <vt:lpstr>Calibri</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dc:creator>
  <cp:lastModifiedBy>Jacquemart.Marion</cp:lastModifiedBy>
  <cp:revision>20</cp:revision>
  <dcterms:created xsi:type="dcterms:W3CDTF">2023-04-18T15:11:11Z</dcterms:created>
  <dcterms:modified xsi:type="dcterms:W3CDTF">2023-04-28T14:51:34Z</dcterms:modified>
</cp:coreProperties>
</file>