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0" r:id="rId3"/>
  </p:sldMasterIdLst>
  <p:notesMasterIdLst>
    <p:notesMasterId r:id="rId33"/>
  </p:notesMasterIdLst>
  <p:sldIdLst>
    <p:sldId id="256" r:id="rId4"/>
    <p:sldId id="278" r:id="rId5"/>
    <p:sldId id="277" r:id="rId6"/>
    <p:sldId id="283" r:id="rId7"/>
    <p:sldId id="282" r:id="rId8"/>
    <p:sldId id="284" r:id="rId9"/>
    <p:sldId id="281" r:id="rId10"/>
    <p:sldId id="285" r:id="rId11"/>
    <p:sldId id="286" r:id="rId12"/>
    <p:sldId id="287" r:id="rId13"/>
    <p:sldId id="288" r:id="rId14"/>
    <p:sldId id="301" r:id="rId15"/>
    <p:sldId id="289" r:id="rId16"/>
    <p:sldId id="267" r:id="rId17"/>
    <p:sldId id="279" r:id="rId18"/>
    <p:sldId id="268" r:id="rId19"/>
    <p:sldId id="280" r:id="rId20"/>
    <p:sldId id="269" r:id="rId21"/>
    <p:sldId id="270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9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emart.Marion" initials="J" lastIdx="1" clrIdx="0">
    <p:extLst>
      <p:ext uri="{19B8F6BF-5375-455C-9EA6-DF929625EA0E}">
        <p15:presenceInfo xmlns:p15="http://schemas.microsoft.com/office/powerpoint/2012/main" userId="S::MJacquemart@nathan.fr::2382f8d3-10fa-4d84-8430-be74a52be2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2E5"/>
    <a:srgbClr val="CEE3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234516-EE6E-4A99-B671-FB57A429959C}" v="20" dt="2023-04-27T15:53:05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80561" autoAdjust="0"/>
  </p:normalViewPr>
  <p:slideViewPr>
    <p:cSldViewPr snapToGrid="0">
      <p:cViewPr varScale="1">
        <p:scale>
          <a:sx n="67" d="100"/>
          <a:sy n="67" d="100"/>
        </p:scale>
        <p:origin x="7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6/11/relationships/changesInfo" Target="changesInfos/changesInfo1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khayati.Soufiane" userId="9bd9b45d-fe6c-4b81-a9f7-079b2cc4aae3" providerId="ADAL" clId="{5F0AC6F3-502A-447B-B1F2-BD3ECDF13CFC}"/>
    <pc:docChg chg="custSel modSld">
      <pc:chgData name="Elkhayati.Soufiane" userId="9bd9b45d-fe6c-4b81-a9f7-079b2cc4aae3" providerId="ADAL" clId="{5F0AC6F3-502A-447B-B1F2-BD3ECDF13CFC}" dt="2023-04-20T14:48:24.752" v="2" actId="478"/>
      <pc:docMkLst>
        <pc:docMk/>
      </pc:docMkLst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940506986" sldId="269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1167299826" sldId="270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683566099" sldId="277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1633394658" sldId="279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836848095" sldId="280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2083903763" sldId="281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1220897300" sldId="282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2420616726" sldId="283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141195436" sldId="284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3357012108" sldId="285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1680343978" sldId="286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3674044841" sldId="287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3388245992" sldId="288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2207361883" sldId="289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1272657632" sldId="290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2379403716" sldId="291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1526906146" sldId="292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156653570" sldId="293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1324247239" sldId="294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186189428" sldId="295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774592593" sldId="296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3713800962" sldId="297"/>
        </pc:sldMkLst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1292797198" sldId="299"/>
        </pc:sldMkLst>
      </pc:sldChg>
      <pc:sldChg chg="delSp modSp mod setBg">
        <pc:chgData name="Elkhayati.Soufiane" userId="9bd9b45d-fe6c-4b81-a9f7-079b2cc4aae3" providerId="ADAL" clId="{5F0AC6F3-502A-447B-B1F2-BD3ECDF13CFC}" dt="2023-04-20T14:48:24.752" v="2" actId="478"/>
        <pc:sldMkLst>
          <pc:docMk/>
          <pc:sldMk cId="2534401867" sldId="300"/>
        </pc:sldMkLst>
        <pc:spChg chg="del mod topLvl">
          <ac:chgData name="Elkhayati.Soufiane" userId="9bd9b45d-fe6c-4b81-a9f7-079b2cc4aae3" providerId="ADAL" clId="{5F0AC6F3-502A-447B-B1F2-BD3ECDF13CFC}" dt="2023-04-20T14:48:24.752" v="2" actId="478"/>
          <ac:spMkLst>
            <pc:docMk/>
            <pc:sldMk cId="2534401867" sldId="300"/>
            <ac:spMk id="2" creationId="{B70C6BCF-1C00-4D87-BA43-498D7CF6E71D}"/>
          </ac:spMkLst>
        </pc:spChg>
        <pc:spChg chg="mod topLvl">
          <ac:chgData name="Elkhayati.Soufiane" userId="9bd9b45d-fe6c-4b81-a9f7-079b2cc4aae3" providerId="ADAL" clId="{5F0AC6F3-502A-447B-B1F2-BD3ECDF13CFC}" dt="2023-04-20T14:48:20.641" v="1" actId="165"/>
          <ac:spMkLst>
            <pc:docMk/>
            <pc:sldMk cId="2534401867" sldId="300"/>
            <ac:spMk id="16" creationId="{9232DDA3-BED6-4758-BB74-265F89FFEC0B}"/>
          </ac:spMkLst>
        </pc:spChg>
        <pc:grpChg chg="del">
          <ac:chgData name="Elkhayati.Soufiane" userId="9bd9b45d-fe6c-4b81-a9f7-079b2cc4aae3" providerId="ADAL" clId="{5F0AC6F3-502A-447B-B1F2-BD3ECDF13CFC}" dt="2023-04-20T14:48:20.641" v="1" actId="165"/>
          <ac:grpSpMkLst>
            <pc:docMk/>
            <pc:sldMk cId="2534401867" sldId="300"/>
            <ac:grpSpMk id="4" creationId="{6145DD4F-0629-4422-B016-36029C4F2F18}"/>
          </ac:grpSpMkLst>
        </pc:grpChg>
        <pc:picChg chg="mod topLvl">
          <ac:chgData name="Elkhayati.Soufiane" userId="9bd9b45d-fe6c-4b81-a9f7-079b2cc4aae3" providerId="ADAL" clId="{5F0AC6F3-502A-447B-B1F2-BD3ECDF13CFC}" dt="2023-04-20T14:48:20.641" v="1" actId="165"/>
          <ac:picMkLst>
            <pc:docMk/>
            <pc:sldMk cId="2534401867" sldId="300"/>
            <ac:picMk id="19" creationId="{F40BA9BA-57E4-4DDA-9B7D-70912F5322DD}"/>
          </ac:picMkLst>
        </pc:picChg>
      </pc:sldChg>
      <pc:sldChg chg="setBg">
        <pc:chgData name="Elkhayati.Soufiane" userId="9bd9b45d-fe6c-4b81-a9f7-079b2cc4aae3" providerId="ADAL" clId="{5F0AC6F3-502A-447B-B1F2-BD3ECDF13CFC}" dt="2023-04-20T14:48:13.911" v="0"/>
        <pc:sldMkLst>
          <pc:docMk/>
          <pc:sldMk cId="2744819663" sldId="301"/>
        </pc:sldMkLst>
      </pc:sldChg>
    </pc:docChg>
  </pc:docChgLst>
  <pc:docChgLst>
    <pc:chgData name="Jacquemart.Marion" userId="2382f8d3-10fa-4d84-8430-be74a52be2f1" providerId="ADAL" clId="{B5234516-EE6E-4A99-B671-FB57A429959C}"/>
    <pc:docChg chg="modMainMaster">
      <pc:chgData name="Jacquemart.Marion" userId="2382f8d3-10fa-4d84-8430-be74a52be2f1" providerId="ADAL" clId="{B5234516-EE6E-4A99-B671-FB57A429959C}" dt="2023-04-27T15:53:05.519" v="19"/>
      <pc:docMkLst>
        <pc:docMk/>
      </pc:docMkLst>
      <pc:sldMasterChg chg="modSldLayout">
        <pc:chgData name="Jacquemart.Marion" userId="2382f8d3-10fa-4d84-8430-be74a52be2f1" providerId="ADAL" clId="{B5234516-EE6E-4A99-B671-FB57A429959C}" dt="2023-04-27T15:53:05.519" v="19"/>
        <pc:sldMasterMkLst>
          <pc:docMk/>
          <pc:sldMasterMk cId="1646657504" sldId="2147483660"/>
        </pc:sldMasterMkLst>
        <pc:sldLayoutChg chg="setBg">
          <pc:chgData name="Jacquemart.Marion" userId="2382f8d3-10fa-4d84-8430-be74a52be2f1" providerId="ADAL" clId="{B5234516-EE6E-4A99-B671-FB57A429959C}" dt="2023-04-27T15:53:05.519" v="19"/>
          <pc:sldLayoutMkLst>
            <pc:docMk/>
            <pc:sldMasterMk cId="1646657504" sldId="2147483660"/>
            <pc:sldLayoutMk cId="1131478452" sldId="2147483679"/>
          </pc:sldLayoutMkLst>
        </pc:sldLayoutChg>
      </pc:sldMasterChg>
      <pc:sldMasterChg chg="modSldLayout">
        <pc:chgData name="Jacquemart.Marion" userId="2382f8d3-10fa-4d84-8430-be74a52be2f1" providerId="ADAL" clId="{B5234516-EE6E-4A99-B671-FB57A429959C}" dt="2023-04-27T15:52:55.119" v="18"/>
        <pc:sldMasterMkLst>
          <pc:docMk/>
          <pc:sldMasterMk cId="2339079070" sldId="2147483665"/>
        </pc:sldMasterMkLst>
        <pc:sldLayoutChg chg="setBg">
          <pc:chgData name="Jacquemart.Marion" userId="2382f8d3-10fa-4d84-8430-be74a52be2f1" providerId="ADAL" clId="{B5234516-EE6E-4A99-B671-FB57A429959C}" dt="2023-04-27T15:52:55.119" v="18"/>
          <pc:sldLayoutMkLst>
            <pc:docMk/>
            <pc:sldMasterMk cId="2339079070" sldId="2147483665"/>
            <pc:sldLayoutMk cId="3991413117" sldId="2147483669"/>
          </pc:sldLayoutMkLst>
        </pc:sldLayoutChg>
        <pc:sldLayoutChg chg="setBg">
          <pc:chgData name="Jacquemart.Marion" userId="2382f8d3-10fa-4d84-8430-be74a52be2f1" providerId="ADAL" clId="{B5234516-EE6E-4A99-B671-FB57A429959C}" dt="2023-04-27T15:52:17.952" v="10"/>
          <pc:sldLayoutMkLst>
            <pc:docMk/>
            <pc:sldMasterMk cId="2339079070" sldId="2147483665"/>
            <pc:sldLayoutMk cId="1886383998" sldId="2147483671"/>
          </pc:sldLayoutMkLst>
        </pc:sldLayoutChg>
        <pc:sldLayoutChg chg="setBg">
          <pc:chgData name="Jacquemart.Marion" userId="2382f8d3-10fa-4d84-8430-be74a52be2f1" providerId="ADAL" clId="{B5234516-EE6E-4A99-B671-FB57A429959C}" dt="2023-04-27T15:52:22.819" v="11"/>
          <pc:sldLayoutMkLst>
            <pc:docMk/>
            <pc:sldMasterMk cId="2339079070" sldId="2147483665"/>
            <pc:sldLayoutMk cId="2526574366" sldId="2147483672"/>
          </pc:sldLayoutMkLst>
        </pc:sldLayoutChg>
        <pc:sldLayoutChg chg="setBg">
          <pc:chgData name="Jacquemart.Marion" userId="2382f8d3-10fa-4d84-8430-be74a52be2f1" providerId="ADAL" clId="{B5234516-EE6E-4A99-B671-FB57A429959C}" dt="2023-04-27T15:52:26.386" v="12"/>
          <pc:sldLayoutMkLst>
            <pc:docMk/>
            <pc:sldMasterMk cId="2339079070" sldId="2147483665"/>
            <pc:sldLayoutMk cId="759310811" sldId="2147483673"/>
          </pc:sldLayoutMkLst>
        </pc:sldLayoutChg>
        <pc:sldLayoutChg chg="setBg">
          <pc:chgData name="Jacquemart.Marion" userId="2382f8d3-10fa-4d84-8430-be74a52be2f1" providerId="ADAL" clId="{B5234516-EE6E-4A99-B671-FB57A429959C}" dt="2023-04-27T15:52:30.464" v="13"/>
          <pc:sldLayoutMkLst>
            <pc:docMk/>
            <pc:sldMasterMk cId="2339079070" sldId="2147483665"/>
            <pc:sldLayoutMk cId="802929328" sldId="2147483674"/>
          </pc:sldLayoutMkLst>
        </pc:sldLayoutChg>
        <pc:sldLayoutChg chg="setBg">
          <pc:chgData name="Jacquemart.Marion" userId="2382f8d3-10fa-4d84-8430-be74a52be2f1" providerId="ADAL" clId="{B5234516-EE6E-4A99-B671-FB57A429959C}" dt="2023-04-27T15:52:45.817" v="16"/>
          <pc:sldLayoutMkLst>
            <pc:docMk/>
            <pc:sldMasterMk cId="2339079070" sldId="2147483665"/>
            <pc:sldLayoutMk cId="1046257593" sldId="2147483675"/>
          </pc:sldLayoutMkLst>
        </pc:sldLayoutChg>
        <pc:sldLayoutChg chg="setBg">
          <pc:chgData name="Jacquemart.Marion" userId="2382f8d3-10fa-4d84-8430-be74a52be2f1" providerId="ADAL" clId="{B5234516-EE6E-4A99-B671-FB57A429959C}" dt="2023-04-27T15:52:50.434" v="17"/>
          <pc:sldLayoutMkLst>
            <pc:docMk/>
            <pc:sldMasterMk cId="2339079070" sldId="2147483665"/>
            <pc:sldLayoutMk cId="3724799654" sldId="2147483676"/>
          </pc:sldLayoutMkLst>
        </pc:sldLayoutChg>
        <pc:sldLayoutChg chg="setBg">
          <pc:chgData name="Jacquemart.Marion" userId="2382f8d3-10fa-4d84-8430-be74a52be2f1" providerId="ADAL" clId="{B5234516-EE6E-4A99-B671-FB57A429959C}" dt="2023-04-27T15:52:35.302" v="14"/>
          <pc:sldLayoutMkLst>
            <pc:docMk/>
            <pc:sldMasterMk cId="2339079070" sldId="2147483665"/>
            <pc:sldLayoutMk cId="1652684162" sldId="2147483677"/>
          </pc:sldLayoutMkLst>
        </pc:sldLayoutChg>
        <pc:sldLayoutChg chg="setBg">
          <pc:chgData name="Jacquemart.Marion" userId="2382f8d3-10fa-4d84-8430-be74a52be2f1" providerId="ADAL" clId="{B5234516-EE6E-4A99-B671-FB57A429959C}" dt="2023-04-27T15:52:41.289" v="15"/>
          <pc:sldLayoutMkLst>
            <pc:docMk/>
            <pc:sldMasterMk cId="2339079070" sldId="2147483665"/>
            <pc:sldLayoutMk cId="576301433" sldId="2147483678"/>
          </pc:sldLayoutMkLst>
        </pc:sldLayoutChg>
      </pc:sldMasterChg>
      <pc:sldMasterChg chg="modSldLayout">
        <pc:chgData name="Jacquemart.Marion" userId="2382f8d3-10fa-4d84-8430-be74a52be2f1" providerId="ADAL" clId="{B5234516-EE6E-4A99-B671-FB57A429959C}" dt="2023-04-27T15:51:40.777" v="9"/>
        <pc:sldMasterMkLst>
          <pc:docMk/>
          <pc:sldMasterMk cId="2364401713" sldId="2147483680"/>
        </pc:sldMasterMkLst>
        <pc:sldLayoutChg chg="setBg">
          <pc:chgData name="Jacquemart.Marion" userId="2382f8d3-10fa-4d84-8430-be74a52be2f1" providerId="ADAL" clId="{B5234516-EE6E-4A99-B671-FB57A429959C}" dt="2023-04-27T15:50:59.431" v="1"/>
          <pc:sldLayoutMkLst>
            <pc:docMk/>
            <pc:sldMasterMk cId="2364401713" sldId="2147483680"/>
            <pc:sldLayoutMk cId="2853797435" sldId="2147483681"/>
          </pc:sldLayoutMkLst>
        </pc:sldLayoutChg>
        <pc:sldLayoutChg chg="setBg">
          <pc:chgData name="Jacquemart.Marion" userId="2382f8d3-10fa-4d84-8430-be74a52be2f1" providerId="ADAL" clId="{B5234516-EE6E-4A99-B671-FB57A429959C}" dt="2023-04-27T15:51:03.170" v="2"/>
          <pc:sldLayoutMkLst>
            <pc:docMk/>
            <pc:sldMasterMk cId="2364401713" sldId="2147483680"/>
            <pc:sldLayoutMk cId="2395291871" sldId="2147483682"/>
          </pc:sldLayoutMkLst>
        </pc:sldLayoutChg>
        <pc:sldLayoutChg chg="setBg">
          <pc:chgData name="Jacquemart.Marion" userId="2382f8d3-10fa-4d84-8430-be74a52be2f1" providerId="ADAL" clId="{B5234516-EE6E-4A99-B671-FB57A429959C}" dt="2023-04-27T15:51:06.784" v="3"/>
          <pc:sldLayoutMkLst>
            <pc:docMk/>
            <pc:sldMasterMk cId="2364401713" sldId="2147483680"/>
            <pc:sldLayoutMk cId="2779620886" sldId="2147483683"/>
          </pc:sldLayoutMkLst>
        </pc:sldLayoutChg>
        <pc:sldLayoutChg chg="setBg">
          <pc:chgData name="Jacquemart.Marion" userId="2382f8d3-10fa-4d84-8430-be74a52be2f1" providerId="ADAL" clId="{B5234516-EE6E-4A99-B671-FB57A429959C}" dt="2023-04-27T15:51:10.825" v="4"/>
          <pc:sldLayoutMkLst>
            <pc:docMk/>
            <pc:sldMasterMk cId="2364401713" sldId="2147483680"/>
            <pc:sldLayoutMk cId="742313831" sldId="2147483684"/>
          </pc:sldLayoutMkLst>
        </pc:sldLayoutChg>
        <pc:sldLayoutChg chg="setBg">
          <pc:chgData name="Jacquemart.Marion" userId="2382f8d3-10fa-4d84-8430-be74a52be2f1" providerId="ADAL" clId="{B5234516-EE6E-4A99-B671-FB57A429959C}" dt="2023-04-27T15:51:15.561" v="5"/>
          <pc:sldLayoutMkLst>
            <pc:docMk/>
            <pc:sldMasterMk cId="2364401713" sldId="2147483680"/>
            <pc:sldLayoutMk cId="3863412062" sldId="2147483685"/>
          </pc:sldLayoutMkLst>
        </pc:sldLayoutChg>
        <pc:sldLayoutChg chg="setBg">
          <pc:chgData name="Jacquemart.Marion" userId="2382f8d3-10fa-4d84-8430-be74a52be2f1" providerId="ADAL" clId="{B5234516-EE6E-4A99-B671-FB57A429959C}" dt="2023-04-27T15:51:19.920" v="6"/>
          <pc:sldLayoutMkLst>
            <pc:docMk/>
            <pc:sldMasterMk cId="2364401713" sldId="2147483680"/>
            <pc:sldLayoutMk cId="3199136643" sldId="2147483686"/>
          </pc:sldLayoutMkLst>
        </pc:sldLayoutChg>
        <pc:sldLayoutChg chg="setBg">
          <pc:chgData name="Jacquemart.Marion" userId="2382f8d3-10fa-4d84-8430-be74a52be2f1" providerId="ADAL" clId="{B5234516-EE6E-4A99-B671-FB57A429959C}" dt="2023-04-27T15:51:23.986" v="7"/>
          <pc:sldLayoutMkLst>
            <pc:docMk/>
            <pc:sldMasterMk cId="2364401713" sldId="2147483680"/>
            <pc:sldLayoutMk cId="230385067" sldId="2147483687"/>
          </pc:sldLayoutMkLst>
        </pc:sldLayoutChg>
        <pc:sldLayoutChg chg="setBg">
          <pc:chgData name="Jacquemart.Marion" userId="2382f8d3-10fa-4d84-8430-be74a52be2f1" providerId="ADAL" clId="{B5234516-EE6E-4A99-B671-FB57A429959C}" dt="2023-04-27T15:51:27.937" v="8"/>
          <pc:sldLayoutMkLst>
            <pc:docMk/>
            <pc:sldMasterMk cId="2364401713" sldId="2147483680"/>
            <pc:sldLayoutMk cId="745919536" sldId="2147483688"/>
          </pc:sldLayoutMkLst>
        </pc:sldLayoutChg>
        <pc:sldLayoutChg chg="setBg">
          <pc:chgData name="Jacquemart.Marion" userId="2382f8d3-10fa-4d84-8430-be74a52be2f1" providerId="ADAL" clId="{B5234516-EE6E-4A99-B671-FB57A429959C}" dt="2023-04-27T15:51:40.777" v="9"/>
          <pc:sldLayoutMkLst>
            <pc:docMk/>
            <pc:sldMasterMk cId="2364401713" sldId="2147483680"/>
            <pc:sldLayoutMk cId="2781975898" sldId="214748368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EB00D-4507-4548-B4F4-DC6C4FA97EC3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F1293-4CAD-469D-9152-11E604367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38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666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sz="12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dirty="0"/>
              <a:t>Demander aux élèves de tracer l’axe de symétrie sur leur dessin.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840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 but est de remarquer qu’un autre pli est possible.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Donc qu’il peut y avoir plusieurs axes de symétrie sur une même figure.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2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303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sz="12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109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but est de trouver les deux autres.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3269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717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046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399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231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349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09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dirty="0">
                <a:solidFill>
                  <a:srgbClr val="ED7D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Travail individuel</a:t>
            </a:r>
          </a:p>
          <a:p>
            <a:r>
              <a:rPr lang="fr-FR" sz="1200" b="0" i="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Les dessins sont à télécharger dans l’espace numérique du guide pédagogique.</a:t>
            </a:r>
          </a:p>
          <a:p>
            <a:r>
              <a:rPr lang="fr-FR" sz="1200" b="0" i="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Prévoir une ligne de trois dessins par élève.</a:t>
            </a:r>
          </a:p>
          <a:p>
            <a:r>
              <a:rPr lang="fr-FR" sz="1200" b="0" i="0" dirty="0">
                <a:solidFill>
                  <a:srgbClr val="ED7D3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Il est possible de passer au cutter les formes intérieures avant de les distribuer aux élèves pour faciliter le découpage.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564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412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7720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4550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629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2299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38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3885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186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229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90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 but de l’observation est de trouver des similitudes sur la ligne mais aussi de voir les différences.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2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94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sz="12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Sur chaque ligne, les figures ont des nombres différents d’axes de symétrie malgré une forme extérieure similaire.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99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sz="12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1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sz="12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31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En superposant les contours et en pliant, les élèves retrouvent l’axe de symétrie « apparent » de la forme.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Mais est-ce vraiment un axe de symétrie 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fr-FR" sz="12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05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Faire un arrêt de méthodologie pour faire verbaliser la manière de vérifier : « Comment peut-on vérifier si le pli est bien un axe de symétrie ? »</a:t>
            </a:r>
          </a:p>
          <a:p>
            <a:r>
              <a:rPr lang="fr-FR" sz="12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On attend des élèves qu’ils verbalisent : les deux parties doivent être identiques.</a:t>
            </a:r>
            <a:endParaRPr lang="fr-FR" sz="1200" kern="1200" dirty="0">
              <a:solidFill>
                <a:schemeClr val="bg1">
                  <a:lumMod val="50000"/>
                </a:schemeClr>
              </a:solidFill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fr-FR" sz="12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445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-FR" sz="1200" dirty="0">
              <a:solidFill>
                <a:schemeClr val="bg1">
                  <a:lumMod val="50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F1293-4CAD-469D-9152-11E604367C6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32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58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A5CBFF0D-7B0C-4DC9-AD41-040723081F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17736" y="986874"/>
            <a:ext cx="4037694" cy="538359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7" name="Image 6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79E02F53-DAFD-41A8-97C2-BC52DA564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2" y="4988380"/>
            <a:ext cx="2090435" cy="16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2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A5CBFF0D-7B0C-4DC9-AD41-040723081F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6628" y="1917870"/>
            <a:ext cx="3947890" cy="347214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5" name="Image 4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17D86AA8-7AAB-4ED7-AB7B-5AB776752F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48" y="5080793"/>
            <a:ext cx="1703427" cy="15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8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A5CBFF0D-7B0C-4DC9-AD41-040723081F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6628" y="1917870"/>
            <a:ext cx="3947890" cy="347214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7" name="Image 6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79E02F53-DAFD-41A8-97C2-BC52DA564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2" y="4988380"/>
            <a:ext cx="2090435" cy="16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0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17D86AA8-7AAB-4ED7-AB7B-5AB776752F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48" y="5080793"/>
            <a:ext cx="1703427" cy="15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79E02F53-DAFD-41A8-97C2-BC52DA564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2" y="4988380"/>
            <a:ext cx="2090435" cy="16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99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413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carré&#10;&#10;Description générée automatiquement">
            <a:extLst>
              <a:ext uri="{FF2B5EF4-FFF2-40B4-BE49-F238E27FC236}">
                <a16:creationId xmlns:a16="http://schemas.microsoft.com/office/drawing/2014/main" id="{06F6B6D4-3749-4291-AD89-539AE0C37E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254" y="1878094"/>
            <a:ext cx="3245893" cy="22258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7C1C580-8279-4338-B5F9-0628C07566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0533" y="977912"/>
            <a:ext cx="2406257" cy="22647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" name="Image 3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1499A9EC-1314-42DE-ACA9-BCF921EB3F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51" y="5029420"/>
            <a:ext cx="1154495" cy="1608918"/>
          </a:xfrm>
          <a:prstGeom prst="rect">
            <a:avLst/>
          </a:prstGeom>
        </p:spPr>
      </p:pic>
      <p:pic>
        <p:nvPicPr>
          <p:cNvPr id="5" name="Image 4" descr="Une image contenant texte, jouet, poupée&#10;&#10;Description générée automatiquement">
            <a:extLst>
              <a:ext uri="{FF2B5EF4-FFF2-40B4-BE49-F238E27FC236}">
                <a16:creationId xmlns:a16="http://schemas.microsoft.com/office/drawing/2014/main" id="{32962B63-1234-4BAD-931A-95811077BB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2" y="5021368"/>
            <a:ext cx="1269430" cy="15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9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A5CBFF0D-7B0C-4DC9-AD41-040723081F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4157" y="1769722"/>
            <a:ext cx="5138559" cy="385391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4" name="Image 3" descr="Une image contenant texte, jouet, poupée&#10;&#10;Description générée automatiquement">
            <a:extLst>
              <a:ext uri="{FF2B5EF4-FFF2-40B4-BE49-F238E27FC236}">
                <a16:creationId xmlns:a16="http://schemas.microsoft.com/office/drawing/2014/main" id="{4058D5A2-BE1F-4502-A828-6023AEA4A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2" y="5021368"/>
            <a:ext cx="1269430" cy="15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91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A5CBFF0D-7B0C-4DC9-AD41-040723081F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4157" y="1769722"/>
            <a:ext cx="5138559" cy="385391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4" name="Image 3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FEB29D87-EB4D-4D3F-8E2F-FE58886ED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71" y="5032787"/>
            <a:ext cx="1154495" cy="16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20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A5CBFF0D-7B0C-4DC9-AD41-040723081F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17736" y="986874"/>
            <a:ext cx="4037694" cy="538359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4" name="Image 3" descr="Une image contenant texte, jouet, poupée&#10;&#10;Description générée automatiquement">
            <a:extLst>
              <a:ext uri="{FF2B5EF4-FFF2-40B4-BE49-F238E27FC236}">
                <a16:creationId xmlns:a16="http://schemas.microsoft.com/office/drawing/2014/main" id="{CCC6B42C-571D-4135-929E-393B6493DC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2" y="5021368"/>
            <a:ext cx="1269430" cy="15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1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12">
            <a:extLst>
              <a:ext uri="{FF2B5EF4-FFF2-40B4-BE49-F238E27FC236}">
                <a16:creationId xmlns:a16="http://schemas.microsoft.com/office/drawing/2014/main" id="{0EFAC671-8D8D-46AA-8208-CE2B24AC32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697" y="1961732"/>
            <a:ext cx="5067758" cy="380081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3" name="Image 2" descr="Une image contenant logo&#10;&#10;Description générée automatiquement">
            <a:extLst>
              <a:ext uri="{FF2B5EF4-FFF2-40B4-BE49-F238E27FC236}">
                <a16:creationId xmlns:a16="http://schemas.microsoft.com/office/drawing/2014/main" id="{A09EA13F-BCB8-4300-AF34-EF793636C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31" y="153323"/>
            <a:ext cx="2243138" cy="126828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A0628A3-92A0-4E1C-998A-33F8A726F7DB}"/>
              </a:ext>
            </a:extLst>
          </p:cNvPr>
          <p:cNvSpPr txBox="1"/>
          <p:nvPr userDrawn="1"/>
        </p:nvSpPr>
        <p:spPr>
          <a:xfrm>
            <a:off x="323509" y="1130641"/>
            <a:ext cx="5067758" cy="450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Rassemble ton matériel. </a:t>
            </a:r>
          </a:p>
        </p:txBody>
      </p:sp>
    </p:spTree>
    <p:extLst>
      <p:ext uri="{BB962C8B-B14F-4D97-AF65-F5344CB8AC3E}">
        <p14:creationId xmlns:p14="http://schemas.microsoft.com/office/powerpoint/2010/main" val="672865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A5CBFF0D-7B0C-4DC9-AD41-040723081F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17736" y="986874"/>
            <a:ext cx="4037694" cy="538359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4" name="Image 3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AA30F231-D994-4A3F-88D1-4FB74E4A27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71" y="5032787"/>
            <a:ext cx="1154495" cy="16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12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A5CBFF0D-7B0C-4DC9-AD41-040723081F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6628" y="1917870"/>
            <a:ext cx="3947890" cy="347214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4" name="Image 3" descr="Une image contenant texte, jouet, poupée&#10;&#10;Description générée automatiquement">
            <a:extLst>
              <a:ext uri="{FF2B5EF4-FFF2-40B4-BE49-F238E27FC236}">
                <a16:creationId xmlns:a16="http://schemas.microsoft.com/office/drawing/2014/main" id="{D118327F-46DE-40B5-9D19-21E6A9AA9C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2" y="5021368"/>
            <a:ext cx="1269430" cy="15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36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A5CBFF0D-7B0C-4DC9-AD41-040723081F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86628" y="1917870"/>
            <a:ext cx="3947890" cy="347214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4" name="Image 3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6D3F1EF0-AB91-4535-90D6-E471FB85F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71" y="5032787"/>
            <a:ext cx="1154495" cy="16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5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jouet, poupée&#10;&#10;Description générée automatiquement">
            <a:extLst>
              <a:ext uri="{FF2B5EF4-FFF2-40B4-BE49-F238E27FC236}">
                <a16:creationId xmlns:a16="http://schemas.microsoft.com/office/drawing/2014/main" id="{1EAF9B94-854F-47F3-9517-F92B69E889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2" y="5021368"/>
            <a:ext cx="1269430" cy="15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19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CB1F4EFC-A06B-4A05-BBDD-B4C2D1BD0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71" y="5032787"/>
            <a:ext cx="1154495" cy="16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7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EA7312FA-2B60-44C8-97D0-745AC66E8C1C}"/>
              </a:ext>
            </a:extLst>
          </p:cNvPr>
          <p:cNvSpPr/>
          <p:nvPr userDrawn="1"/>
        </p:nvSpPr>
        <p:spPr>
          <a:xfrm>
            <a:off x="2438400" y="2257172"/>
            <a:ext cx="4622800" cy="262065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2858730-218E-4C68-80E1-173269CAB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57" y="1711946"/>
            <a:ext cx="1120184" cy="584774"/>
          </a:xfrm>
          <a:prstGeom prst="rect">
            <a:avLst/>
          </a:prstGeom>
        </p:spPr>
      </p:pic>
      <p:pic>
        <p:nvPicPr>
          <p:cNvPr id="13" name="Image 12" descr="Une image contenant logo&#10;&#10;Description générée automatiquement">
            <a:extLst>
              <a:ext uri="{FF2B5EF4-FFF2-40B4-BE49-F238E27FC236}">
                <a16:creationId xmlns:a16="http://schemas.microsoft.com/office/drawing/2014/main" id="{9D15796A-5A10-4D9A-8AC2-70C66E9000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517" y="1860844"/>
            <a:ext cx="1717962" cy="84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4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logo&#10;&#10;Description générée automatiquement">
            <a:extLst>
              <a:ext uri="{FF2B5EF4-FFF2-40B4-BE49-F238E27FC236}">
                <a16:creationId xmlns:a16="http://schemas.microsoft.com/office/drawing/2014/main" id="{C6D6C295-ED43-45C4-B34C-3CDCC1A3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621" y="309129"/>
            <a:ext cx="3026758" cy="1702551"/>
          </a:xfrm>
          <a:prstGeom prst="rect">
            <a:avLst/>
          </a:prstGeom>
        </p:spPr>
      </p:pic>
      <p:pic>
        <p:nvPicPr>
          <p:cNvPr id="6" name="Image 5" descr="Une image contenant texte, capture d’écran, carte de visite, graphique vectoriel&#10;&#10;Description générée automatiquement">
            <a:extLst>
              <a:ext uri="{FF2B5EF4-FFF2-40B4-BE49-F238E27FC236}">
                <a16:creationId xmlns:a16="http://schemas.microsoft.com/office/drawing/2014/main" id="{40B938B9-445B-431B-89A1-AF550416D4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56"/>
          <a:stretch/>
        </p:blipFill>
        <p:spPr>
          <a:xfrm>
            <a:off x="0" y="0"/>
            <a:ext cx="9144000" cy="716280"/>
          </a:xfrm>
          <a:prstGeom prst="rect">
            <a:avLst/>
          </a:prstGeom>
        </p:spPr>
      </p:pic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7766F853-E060-4B56-AC2D-2DC638EE99A7}"/>
              </a:ext>
            </a:extLst>
          </p:cNvPr>
          <p:cNvSpPr/>
          <p:nvPr userDrawn="1"/>
        </p:nvSpPr>
        <p:spPr>
          <a:xfrm>
            <a:off x="1551963" y="2938549"/>
            <a:ext cx="6040074" cy="980901"/>
          </a:xfrm>
          <a:prstGeom prst="wedgeRoundRectCallout">
            <a:avLst>
              <a:gd name="adj1" fmla="val -8047"/>
              <a:gd name="adj2" fmla="val -9195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Maintenant, faisons le point.</a:t>
            </a:r>
          </a:p>
        </p:txBody>
      </p:sp>
    </p:spTree>
    <p:extLst>
      <p:ext uri="{BB962C8B-B14F-4D97-AF65-F5344CB8AC3E}">
        <p14:creationId xmlns:p14="http://schemas.microsoft.com/office/powerpoint/2010/main" val="381200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F32C8E5-5F02-48FB-BBCE-172452F9B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logo&#10;&#10;Description générée automatiquement">
            <a:extLst>
              <a:ext uri="{FF2B5EF4-FFF2-40B4-BE49-F238E27FC236}">
                <a16:creationId xmlns:a16="http://schemas.microsoft.com/office/drawing/2014/main" id="{6739DE98-A3EA-4224-9F17-C9C623542B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 b="17313"/>
          <a:stretch/>
        </p:blipFill>
        <p:spPr>
          <a:xfrm>
            <a:off x="3500992" y="316417"/>
            <a:ext cx="2144443" cy="769433"/>
          </a:xfrm>
          <a:prstGeom prst="rect">
            <a:avLst/>
          </a:prstGeom>
        </p:spPr>
      </p:pic>
      <p:sp>
        <p:nvSpPr>
          <p:cNvPr id="7" name="Bulle narrative : rectangle à coins arrondis 6">
            <a:extLst>
              <a:ext uri="{FF2B5EF4-FFF2-40B4-BE49-F238E27FC236}">
                <a16:creationId xmlns:a16="http://schemas.microsoft.com/office/drawing/2014/main" id="{CE1E294A-7B6B-467C-9CC0-BAC71E917402}"/>
              </a:ext>
            </a:extLst>
          </p:cNvPr>
          <p:cNvSpPr/>
          <p:nvPr userDrawn="1"/>
        </p:nvSpPr>
        <p:spPr>
          <a:xfrm>
            <a:off x="1823594" y="2833092"/>
            <a:ext cx="5496811" cy="1191816"/>
          </a:xfrm>
          <a:prstGeom prst="wedgeRoundRectCallout">
            <a:avLst>
              <a:gd name="adj1" fmla="val -8338"/>
              <a:gd name="adj2" fmla="val -78618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Avez-vous bien compris?</a:t>
            </a:r>
          </a:p>
          <a:p>
            <a:pPr algn="ctr"/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Testons-nous !</a:t>
            </a:r>
          </a:p>
        </p:txBody>
      </p:sp>
    </p:spTree>
    <p:extLst>
      <p:ext uri="{BB962C8B-B14F-4D97-AF65-F5344CB8AC3E}">
        <p14:creationId xmlns:p14="http://schemas.microsoft.com/office/powerpoint/2010/main" val="58175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A5CBFF0D-7B0C-4DC9-AD41-040723081F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4157" y="1769722"/>
            <a:ext cx="5138559" cy="385391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5" name="Image 4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17D86AA8-7AAB-4ED7-AB7B-5AB776752F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48" y="5080793"/>
            <a:ext cx="1703427" cy="15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8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A5CBFF0D-7B0C-4DC9-AD41-040723081F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4157" y="1769722"/>
            <a:ext cx="5138559" cy="385391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7" name="Image 6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79E02F53-DAFD-41A8-97C2-BC52DA564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2" y="4988380"/>
            <a:ext cx="2090435" cy="166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7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2">
            <a:extLst>
              <a:ext uri="{FF2B5EF4-FFF2-40B4-BE49-F238E27FC236}">
                <a16:creationId xmlns:a16="http://schemas.microsoft.com/office/drawing/2014/main" id="{A5CBFF0D-7B0C-4DC9-AD41-040723081F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17736" y="986874"/>
            <a:ext cx="4037694" cy="538359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5" name="Image 4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17D86AA8-7AAB-4ED7-AB7B-5AB776752F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48" y="5080793"/>
            <a:ext cx="1703427" cy="159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1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3CDD365-29D4-4BF4-B37C-BAA3312127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5692"/>
            <a:ext cx="9144000" cy="2164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332DF0D-0B2B-4670-9684-853CA96D638A}"/>
              </a:ext>
            </a:extLst>
          </p:cNvPr>
          <p:cNvSpPr txBox="1"/>
          <p:nvPr userDrawn="1"/>
        </p:nvSpPr>
        <p:spPr>
          <a:xfrm>
            <a:off x="426720" y="6634850"/>
            <a:ext cx="462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Mission 42 ● Symétrie, alignement, milieu</a:t>
            </a:r>
          </a:p>
        </p:txBody>
      </p:sp>
      <p:pic>
        <p:nvPicPr>
          <p:cNvPr id="9" name="Image 8" descr="Une image contenant texte, capture d’écran, carte de visite, graphique vectoriel&#10;&#10;Description générée automatiquement">
            <a:extLst>
              <a:ext uri="{FF2B5EF4-FFF2-40B4-BE49-F238E27FC236}">
                <a16:creationId xmlns:a16="http://schemas.microsoft.com/office/drawing/2014/main" id="{0DB10A3A-8AB6-4D2A-9D92-50003A0455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56"/>
          <a:stretch/>
        </p:blipFill>
        <p:spPr>
          <a:xfrm>
            <a:off x="0" y="0"/>
            <a:ext cx="914400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5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0" r:id="rId2"/>
    <p:sldLayoutId id="2147483661" r:id="rId3"/>
    <p:sldLayoutId id="2147483662" r:id="rId4"/>
    <p:sldLayoutId id="2147483679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2CF4728-B563-4025-B2FC-53E7A7C00A1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7162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CDD365-29D4-4BF4-B37C-BAA3312127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5692"/>
            <a:ext cx="9144000" cy="2164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332DF0D-0B2B-4670-9684-853CA96D638A}"/>
              </a:ext>
            </a:extLst>
          </p:cNvPr>
          <p:cNvSpPr txBox="1"/>
          <p:nvPr userDrawn="1"/>
        </p:nvSpPr>
        <p:spPr>
          <a:xfrm>
            <a:off x="426720" y="6634850"/>
            <a:ext cx="462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Mission 42 ● Symétrie, alignement, milieu</a:t>
            </a:r>
          </a:p>
        </p:txBody>
      </p:sp>
    </p:spTree>
    <p:extLst>
      <p:ext uri="{BB962C8B-B14F-4D97-AF65-F5344CB8AC3E}">
        <p14:creationId xmlns:p14="http://schemas.microsoft.com/office/powerpoint/2010/main" val="233907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7" r:id="rId5"/>
    <p:sldLayoutId id="2147483678" r:id="rId6"/>
    <p:sldLayoutId id="2147483675" r:id="rId7"/>
    <p:sldLayoutId id="2147483676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3CDD365-29D4-4BF4-B37C-BAA33121273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5692"/>
            <a:ext cx="9144000" cy="21640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332DF0D-0B2B-4670-9684-853CA96D638A}"/>
              </a:ext>
            </a:extLst>
          </p:cNvPr>
          <p:cNvSpPr txBox="1"/>
          <p:nvPr userDrawn="1"/>
        </p:nvSpPr>
        <p:spPr>
          <a:xfrm>
            <a:off x="426720" y="6634850"/>
            <a:ext cx="4622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</a:rPr>
              <a:t>Mission 42 ● Symétrie, alignement, milieu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C05C78-7CC0-44DA-80BA-4BF8238E450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0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DDEBE594-E0B4-459D-971F-318C52B0A534}"/>
              </a:ext>
            </a:extLst>
          </p:cNvPr>
          <p:cNvSpPr txBox="1"/>
          <p:nvPr/>
        </p:nvSpPr>
        <p:spPr>
          <a:xfrm>
            <a:off x="2438398" y="2938492"/>
            <a:ext cx="4622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MISSION 42</a:t>
            </a:r>
          </a:p>
          <a:p>
            <a:pPr algn="ctr"/>
            <a:r>
              <a:rPr lang="fr-FR" sz="3200" b="1" dirty="0"/>
              <a:t> Identifier la symétrie</a:t>
            </a:r>
          </a:p>
        </p:txBody>
      </p:sp>
    </p:spTree>
    <p:extLst>
      <p:ext uri="{BB962C8B-B14F-4D97-AF65-F5344CB8AC3E}">
        <p14:creationId xmlns:p14="http://schemas.microsoft.com/office/powerpoint/2010/main" val="278097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Une image contenant logo&#10;&#10;Description générée automatiquement">
            <a:extLst>
              <a:ext uri="{FF2B5EF4-FFF2-40B4-BE49-F238E27FC236}">
                <a16:creationId xmlns:a16="http://schemas.microsoft.com/office/drawing/2014/main" id="{7C05E87A-7D4B-4CE9-9EC1-B55BA8CA598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1" t="18592" r="24462" b="28984"/>
          <a:stretch/>
        </p:blipFill>
        <p:spPr>
          <a:xfrm rot="16200000">
            <a:off x="3924300" y="1679575"/>
            <a:ext cx="3471863" cy="3948113"/>
          </a:xfrm>
          <a:prstGeom prst="rect">
            <a:avLst/>
          </a:prstGeom>
        </p:spPr>
      </p:pic>
      <p:sp>
        <p:nvSpPr>
          <p:cNvPr id="16" name="Bulle narrative : rectangle à coins arrondis 15">
            <a:extLst>
              <a:ext uri="{FF2B5EF4-FFF2-40B4-BE49-F238E27FC236}">
                <a16:creationId xmlns:a16="http://schemas.microsoft.com/office/drawing/2014/main" id="{5770DA7D-5B88-4095-A9E2-0BF69826EB1D}"/>
              </a:ext>
            </a:extLst>
          </p:cNvPr>
          <p:cNvSpPr/>
          <p:nvPr/>
        </p:nvSpPr>
        <p:spPr>
          <a:xfrm>
            <a:off x="426720" y="2660822"/>
            <a:ext cx="2310684" cy="2062997"/>
          </a:xfrm>
          <a:prstGeom prst="wedgeRoundRectCallout">
            <a:avLst>
              <a:gd name="adj1" fmla="val -10977"/>
              <a:gd name="adj2" fmla="val 68278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peut donc marquer le pli comme étant un axe de symétrie.</a:t>
            </a:r>
          </a:p>
        </p:txBody>
      </p:sp>
    </p:spTree>
    <p:extLst>
      <p:ext uri="{BB962C8B-B14F-4D97-AF65-F5344CB8AC3E}">
        <p14:creationId xmlns:p14="http://schemas.microsoft.com/office/powerpoint/2010/main" val="367404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pour une image  15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ADDE81F9-24EE-459D-A4DD-542F966595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5" t="26883" r="26106" b="19476"/>
          <a:stretch/>
        </p:blipFill>
        <p:spPr>
          <a:xfrm>
            <a:off x="3686175" y="1917700"/>
            <a:ext cx="3948113" cy="3471863"/>
          </a:xfrm>
          <a:prstGeom prst="rect">
            <a:avLst/>
          </a:prstGeom>
        </p:spPr>
      </p:pic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id="{357878AF-A40D-43E4-9121-AF122D032D5A}"/>
              </a:ext>
            </a:extLst>
          </p:cNvPr>
          <p:cNvSpPr/>
          <p:nvPr/>
        </p:nvSpPr>
        <p:spPr>
          <a:xfrm>
            <a:off x="559319" y="3653631"/>
            <a:ext cx="2310684" cy="1211700"/>
          </a:xfrm>
          <a:prstGeom prst="wedgeRoundRectCallout">
            <a:avLst>
              <a:gd name="adj1" fmla="val -10977"/>
              <a:gd name="adj2" fmla="val 68278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Observe. Que-peux-tu dire ?</a:t>
            </a:r>
          </a:p>
        </p:txBody>
      </p:sp>
    </p:spTree>
    <p:extLst>
      <p:ext uri="{BB962C8B-B14F-4D97-AF65-F5344CB8AC3E}">
        <p14:creationId xmlns:p14="http://schemas.microsoft.com/office/powerpoint/2010/main" val="338824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7654A9C0-AFAF-45EA-8BC3-7FD1837AFB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t="27989" r="27637" b="30317"/>
          <a:stretch/>
        </p:blipFill>
        <p:spPr>
          <a:xfrm rot="16200000">
            <a:off x="3924500" y="1680000"/>
            <a:ext cx="3472146" cy="3947888"/>
          </a:xfrm>
          <a:prstGeom prst="rect">
            <a:avLst/>
          </a:prstGeom>
        </p:spPr>
      </p:pic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id="{62097AFF-270A-48B4-9AEC-794090AE32BD}"/>
              </a:ext>
            </a:extLst>
          </p:cNvPr>
          <p:cNvSpPr/>
          <p:nvPr/>
        </p:nvSpPr>
        <p:spPr>
          <a:xfrm>
            <a:off x="427436" y="2279655"/>
            <a:ext cx="2310684" cy="2466892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peut y avoir plusieurs axes de symétrie sur une même figure.</a:t>
            </a:r>
          </a:p>
        </p:txBody>
      </p:sp>
    </p:spTree>
    <p:extLst>
      <p:ext uri="{BB962C8B-B14F-4D97-AF65-F5344CB8AC3E}">
        <p14:creationId xmlns:p14="http://schemas.microsoft.com/office/powerpoint/2010/main" val="274481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E34D1C2D-C810-4B37-959A-AF13CD7432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t="27989" r="27637" b="30317"/>
          <a:stretch/>
        </p:blipFill>
        <p:spPr>
          <a:xfrm rot="16200000">
            <a:off x="3924500" y="1680000"/>
            <a:ext cx="3472146" cy="3947888"/>
          </a:xfrm>
          <a:prstGeom prst="rect">
            <a:avLst/>
          </a:prstGeom>
        </p:spPr>
      </p:pic>
      <p:sp>
        <p:nvSpPr>
          <p:cNvPr id="21" name="Bulle narrative : rectangle à coins arrondis 20">
            <a:extLst>
              <a:ext uri="{FF2B5EF4-FFF2-40B4-BE49-F238E27FC236}">
                <a16:creationId xmlns:a16="http://schemas.microsoft.com/office/drawing/2014/main" id="{FFD274CC-109A-443E-9A2A-7CE83A333EB5}"/>
              </a:ext>
            </a:extLst>
          </p:cNvPr>
          <p:cNvSpPr/>
          <p:nvPr/>
        </p:nvSpPr>
        <p:spPr>
          <a:xfrm>
            <a:off x="426720" y="3260156"/>
            <a:ext cx="2310684" cy="1637349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Peux-tu trouver d’autres axes de symétrie ?</a:t>
            </a:r>
          </a:p>
        </p:txBody>
      </p:sp>
    </p:spTree>
    <p:extLst>
      <p:ext uri="{BB962C8B-B14F-4D97-AF65-F5344CB8AC3E}">
        <p14:creationId xmlns:p14="http://schemas.microsoft.com/office/powerpoint/2010/main" val="2207361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01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038F7AE6-B787-4F7B-A7AE-C273D66F2C29}"/>
              </a:ext>
            </a:extLst>
          </p:cNvPr>
          <p:cNvSpPr txBox="1"/>
          <p:nvPr/>
        </p:nvSpPr>
        <p:spPr>
          <a:xfrm>
            <a:off x="352900" y="2860478"/>
            <a:ext cx="7164136" cy="824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On commence par plier les formes en superposant exactement les ………………….. de la figure.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A6F1D7-FCE7-4EB3-9D71-EF658D229DE1}"/>
              </a:ext>
            </a:extLst>
          </p:cNvPr>
          <p:cNvSpPr txBox="1"/>
          <p:nvPr/>
        </p:nvSpPr>
        <p:spPr>
          <a:xfrm>
            <a:off x="352900" y="3943466"/>
            <a:ext cx="8079900" cy="888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deux …………………. doivent se ………………. exactement.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figure est alors ………………………………. 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F28C568-5873-49D8-AE8C-EAD29F5C389F}"/>
              </a:ext>
            </a:extLst>
          </p:cNvPr>
          <p:cNvSpPr txBox="1"/>
          <p:nvPr/>
        </p:nvSpPr>
        <p:spPr>
          <a:xfrm>
            <a:off x="352899" y="5183380"/>
            <a:ext cx="8239557" cy="1272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pli est un ………………………………. .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Il peut y avoir ………………………. axes de symétrie sur une même figure.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D04E752-4157-48D4-BD4C-253915ED9D24}"/>
              </a:ext>
            </a:extLst>
          </p:cNvPr>
          <p:cNvSpPr txBox="1"/>
          <p:nvPr/>
        </p:nvSpPr>
        <p:spPr>
          <a:xfrm>
            <a:off x="495884" y="1390379"/>
            <a:ext cx="20574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axe de symétrie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3A64B85-C6E4-4385-B279-D146F3EFF486}"/>
              </a:ext>
            </a:extLst>
          </p:cNvPr>
          <p:cNvSpPr txBox="1"/>
          <p:nvPr/>
        </p:nvSpPr>
        <p:spPr>
          <a:xfrm>
            <a:off x="2961566" y="1390379"/>
            <a:ext cx="145694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symétrique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EAD4A92-813C-4ECC-9E7C-61830C75E0E4}"/>
              </a:ext>
            </a:extLst>
          </p:cNvPr>
          <p:cNvSpPr txBox="1"/>
          <p:nvPr/>
        </p:nvSpPr>
        <p:spPr>
          <a:xfrm>
            <a:off x="4818741" y="1390379"/>
            <a:ext cx="14935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superposer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C9F3028-E041-4A9F-A69D-ADCF939A7408}"/>
              </a:ext>
            </a:extLst>
          </p:cNvPr>
          <p:cNvSpPr txBox="1"/>
          <p:nvPr/>
        </p:nvSpPr>
        <p:spPr>
          <a:xfrm>
            <a:off x="6995668" y="1390379"/>
            <a:ext cx="124663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contours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8E59B22-FBFD-4F13-A3F2-E681F8B33765}"/>
              </a:ext>
            </a:extLst>
          </p:cNvPr>
          <p:cNvSpPr txBox="1"/>
          <p:nvPr/>
        </p:nvSpPr>
        <p:spPr>
          <a:xfrm>
            <a:off x="2553284" y="2020079"/>
            <a:ext cx="124663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plusieurs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ACDD1F6-C884-4707-93E4-A1D12CBA0EEC}"/>
              </a:ext>
            </a:extLst>
          </p:cNvPr>
          <p:cNvSpPr txBox="1"/>
          <p:nvPr/>
        </p:nvSpPr>
        <p:spPr>
          <a:xfrm>
            <a:off x="4306534" y="2020079"/>
            <a:ext cx="103755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parties</a:t>
            </a:r>
          </a:p>
        </p:txBody>
      </p:sp>
    </p:spTree>
    <p:extLst>
      <p:ext uri="{BB962C8B-B14F-4D97-AF65-F5344CB8AC3E}">
        <p14:creationId xmlns:p14="http://schemas.microsoft.com/office/powerpoint/2010/main" val="1633394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042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ulle narrative : rectangle à coins arrondis 32">
            <a:extLst>
              <a:ext uri="{FF2B5EF4-FFF2-40B4-BE49-F238E27FC236}">
                <a16:creationId xmlns:a16="http://schemas.microsoft.com/office/drawing/2014/main" id="{4965231E-DBEE-4FEB-ABA9-E9B9C7C726DB}"/>
              </a:ext>
            </a:extLst>
          </p:cNvPr>
          <p:cNvSpPr/>
          <p:nvPr/>
        </p:nvSpPr>
        <p:spPr>
          <a:xfrm>
            <a:off x="434202" y="3082356"/>
            <a:ext cx="2310684" cy="1637349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Écris </a:t>
            </a:r>
            <a:r>
              <a:rPr lang="fr-F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OUI si c’est un axe de symétrie.</a:t>
            </a:r>
          </a:p>
        </p:txBody>
      </p:sp>
      <p:sp>
        <p:nvSpPr>
          <p:cNvPr id="34" name="Bulle narrative : rectangle à coins arrondis 33">
            <a:extLst>
              <a:ext uri="{FF2B5EF4-FFF2-40B4-BE49-F238E27FC236}">
                <a16:creationId xmlns:a16="http://schemas.microsoft.com/office/drawing/2014/main" id="{03264DEE-A24A-4B38-84EF-6046D9E7A84D}"/>
              </a:ext>
            </a:extLst>
          </p:cNvPr>
          <p:cNvSpPr/>
          <p:nvPr/>
        </p:nvSpPr>
        <p:spPr>
          <a:xfrm>
            <a:off x="6671328" y="2702318"/>
            <a:ext cx="2310684" cy="2062997"/>
          </a:xfrm>
          <a:prstGeom prst="wedgeRoundRectCallout">
            <a:avLst>
              <a:gd name="adj1" fmla="val -7130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Écris </a:t>
            </a: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NON si ce n’est pas un axe de symétrie.</a:t>
            </a:r>
          </a:p>
        </p:txBody>
      </p:sp>
    </p:spTree>
    <p:extLst>
      <p:ext uri="{BB962C8B-B14F-4D97-AF65-F5344CB8AC3E}">
        <p14:creationId xmlns:p14="http://schemas.microsoft.com/office/powerpoint/2010/main" val="83684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C1FA893C-8D0F-4DFD-8408-92A66261651D}"/>
              </a:ext>
            </a:extLst>
          </p:cNvPr>
          <p:cNvGrpSpPr/>
          <p:nvPr/>
        </p:nvGrpSpPr>
        <p:grpSpPr>
          <a:xfrm>
            <a:off x="3843130" y="1073426"/>
            <a:ext cx="3567320" cy="4220469"/>
            <a:chOff x="4781550" y="1792705"/>
            <a:chExt cx="2628900" cy="3501190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C79696CE-FBBA-463B-A429-CB5DF4211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1550" y="2028825"/>
              <a:ext cx="2628900" cy="2800350"/>
            </a:xfrm>
            <a:prstGeom prst="rect">
              <a:avLst/>
            </a:prstGeom>
          </p:spPr>
        </p:pic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117700FD-A557-44E8-B65E-D0019882DA7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792705"/>
              <a:ext cx="0" cy="350119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Bulle narrative : rectangle à coins arrondis 25">
            <a:extLst>
              <a:ext uri="{FF2B5EF4-FFF2-40B4-BE49-F238E27FC236}">
                <a16:creationId xmlns:a16="http://schemas.microsoft.com/office/drawing/2014/main" id="{B95B2AAB-F0E2-4611-BB95-A56A0B312123}"/>
              </a:ext>
            </a:extLst>
          </p:cNvPr>
          <p:cNvSpPr/>
          <p:nvPr/>
        </p:nvSpPr>
        <p:spPr>
          <a:xfrm>
            <a:off x="434202" y="3082356"/>
            <a:ext cx="2310684" cy="1637349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 un axe de symétrie ? </a:t>
            </a:r>
            <a:b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 ou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?</a:t>
            </a:r>
          </a:p>
        </p:txBody>
      </p:sp>
    </p:spTree>
    <p:extLst>
      <p:ext uri="{BB962C8B-B14F-4D97-AF65-F5344CB8AC3E}">
        <p14:creationId xmlns:p14="http://schemas.microsoft.com/office/powerpoint/2010/main" val="940506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B23A8FF0-8AAF-4CE2-8522-A8D6A3ED474E}"/>
              </a:ext>
            </a:extLst>
          </p:cNvPr>
          <p:cNvGrpSpPr/>
          <p:nvPr/>
        </p:nvGrpSpPr>
        <p:grpSpPr>
          <a:xfrm>
            <a:off x="4075359" y="1388249"/>
            <a:ext cx="3567320" cy="4220469"/>
            <a:chOff x="4781550" y="1792705"/>
            <a:chExt cx="2628900" cy="3501190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A982E807-0BAA-47A6-9A78-9EB52804A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1550" y="2028825"/>
              <a:ext cx="2628900" cy="2800350"/>
            </a:xfrm>
            <a:prstGeom prst="rect">
              <a:avLst/>
            </a:prstGeom>
          </p:spPr>
        </p:pic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3FEF01B9-227D-46DC-8A82-196EEB7C25B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1792705"/>
              <a:ext cx="0" cy="350119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Ellipse 23">
            <a:extLst>
              <a:ext uri="{FF2B5EF4-FFF2-40B4-BE49-F238E27FC236}">
                <a16:creationId xmlns:a16="http://schemas.microsoft.com/office/drawing/2014/main" id="{77AA5D33-B351-4B84-9FF5-6B1E11549E35}"/>
              </a:ext>
            </a:extLst>
          </p:cNvPr>
          <p:cNvSpPr/>
          <p:nvPr/>
        </p:nvSpPr>
        <p:spPr>
          <a:xfrm>
            <a:off x="4075359" y="1661945"/>
            <a:ext cx="1986027" cy="183653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Bulle narrative : rectangle à coins arrondis 18">
            <a:extLst>
              <a:ext uri="{FF2B5EF4-FFF2-40B4-BE49-F238E27FC236}">
                <a16:creationId xmlns:a16="http://schemas.microsoft.com/office/drawing/2014/main" id="{D924EE41-64AB-4908-91C2-91DD1DE4CEA7}"/>
              </a:ext>
            </a:extLst>
          </p:cNvPr>
          <p:cNvSpPr/>
          <p:nvPr/>
        </p:nvSpPr>
        <p:spPr>
          <a:xfrm>
            <a:off x="434202" y="3082356"/>
            <a:ext cx="2310684" cy="1637349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Ce n’est pas un axe de symétrie. </a:t>
            </a:r>
          </a:p>
        </p:txBody>
      </p:sp>
    </p:spTree>
    <p:extLst>
      <p:ext uri="{BB962C8B-B14F-4D97-AF65-F5344CB8AC3E}">
        <p14:creationId xmlns:p14="http://schemas.microsoft.com/office/powerpoint/2010/main" val="116729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2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79D3B903-E16D-4267-B6A3-1A6AC85360DA}"/>
              </a:ext>
            </a:extLst>
          </p:cNvPr>
          <p:cNvSpPr txBox="1"/>
          <p:nvPr/>
        </p:nvSpPr>
        <p:spPr>
          <a:xfrm>
            <a:off x="426720" y="2576386"/>
            <a:ext cx="3452494" cy="268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● Dessins à découper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● 1 paire de ciseaux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● 1 règle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● 1 crayon rouge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● 1 ardoise et son feutre</a:t>
            </a:r>
          </a:p>
          <a:p>
            <a:pPr>
              <a:lnSpc>
                <a:spcPts val="3000"/>
              </a:lnSpc>
              <a:spcBef>
                <a:spcPts val="500"/>
              </a:spcBef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space réservé pour une image  8" descr="Une image contenant texte, fournitures de bureau&#10;&#10;Description générée automatiquement">
            <a:extLst>
              <a:ext uri="{FF2B5EF4-FFF2-40B4-BE49-F238E27FC236}">
                <a16:creationId xmlns:a16="http://schemas.microsoft.com/office/drawing/2014/main" id="{F02CF540-2708-42DA-ADD3-C064A94AFF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4" b="21884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29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87B5BD5E-4C89-4821-8485-5D1CA97137C5}"/>
              </a:ext>
            </a:extLst>
          </p:cNvPr>
          <p:cNvGrpSpPr/>
          <p:nvPr/>
        </p:nvGrpSpPr>
        <p:grpSpPr>
          <a:xfrm>
            <a:off x="3802743" y="1602241"/>
            <a:ext cx="3512457" cy="3419127"/>
            <a:chOff x="4585648" y="1828800"/>
            <a:chExt cx="2824802" cy="3000375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B4DC2A23-8DE6-416B-8570-DE05CCFE4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1550" y="2028825"/>
              <a:ext cx="2628900" cy="2800350"/>
            </a:xfrm>
            <a:prstGeom prst="rect">
              <a:avLst/>
            </a:prstGeom>
          </p:spPr>
        </p:pic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4030891-82DD-4401-BB2B-9A8CB01B504E}"/>
                </a:ext>
              </a:extLst>
            </p:cNvPr>
            <p:cNvCxnSpPr>
              <a:cxnSpLocks/>
            </p:cNvCxnSpPr>
            <p:nvPr/>
          </p:nvCxnSpPr>
          <p:spPr>
            <a:xfrm>
              <a:off x="4585648" y="1828800"/>
              <a:ext cx="2824802" cy="300037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B9BA1A70-FB49-4F12-B15C-D9F968CF07D7}"/>
              </a:ext>
            </a:extLst>
          </p:cNvPr>
          <p:cNvSpPr/>
          <p:nvPr/>
        </p:nvSpPr>
        <p:spPr>
          <a:xfrm>
            <a:off x="434202" y="3082356"/>
            <a:ext cx="2310684" cy="1637349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 un axe de symétrie ? </a:t>
            </a:r>
            <a:b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 ou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?</a:t>
            </a:r>
          </a:p>
        </p:txBody>
      </p:sp>
    </p:spTree>
    <p:extLst>
      <p:ext uri="{BB962C8B-B14F-4D97-AF65-F5344CB8AC3E}">
        <p14:creationId xmlns:p14="http://schemas.microsoft.com/office/powerpoint/2010/main" val="127265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B4DC2A23-8DE6-416B-8570-DE05CCFE4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34" y="1830183"/>
            <a:ext cx="3268866" cy="3191185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4030891-82DD-4401-BB2B-9A8CB01B504E}"/>
              </a:ext>
            </a:extLst>
          </p:cNvPr>
          <p:cNvCxnSpPr>
            <a:cxnSpLocks/>
          </p:cNvCxnSpPr>
          <p:nvPr/>
        </p:nvCxnSpPr>
        <p:spPr>
          <a:xfrm>
            <a:off x="3802743" y="1602241"/>
            <a:ext cx="3512457" cy="34191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DD22E0DF-D44A-49E1-B82B-106B38D24123}"/>
              </a:ext>
            </a:extLst>
          </p:cNvPr>
          <p:cNvSpPr/>
          <p:nvPr/>
        </p:nvSpPr>
        <p:spPr>
          <a:xfrm>
            <a:off x="434202" y="3295180"/>
            <a:ext cx="2310684" cy="1211700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Oui.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un axe de symétrie.</a:t>
            </a:r>
          </a:p>
        </p:txBody>
      </p:sp>
    </p:spTree>
    <p:extLst>
      <p:ext uri="{BB962C8B-B14F-4D97-AF65-F5344CB8AC3E}">
        <p14:creationId xmlns:p14="http://schemas.microsoft.com/office/powerpoint/2010/main" val="2379403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8608520B-F4E2-437F-A6A7-A628738134D6}"/>
              </a:ext>
            </a:extLst>
          </p:cNvPr>
          <p:cNvGrpSpPr/>
          <p:nvPr/>
        </p:nvGrpSpPr>
        <p:grpSpPr>
          <a:xfrm>
            <a:off x="4005944" y="1335314"/>
            <a:ext cx="3456894" cy="3958581"/>
            <a:chOff x="4729162" y="1792705"/>
            <a:chExt cx="2733675" cy="3501190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D1873E1D-A0A6-4029-B279-EBA05E504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162" y="2033587"/>
              <a:ext cx="2733675" cy="2790825"/>
            </a:xfrm>
            <a:prstGeom prst="rect">
              <a:avLst/>
            </a:prstGeom>
          </p:spPr>
        </p:pic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7C604AAB-BDD8-467A-B360-39ABDA98288F}"/>
                </a:ext>
              </a:extLst>
            </p:cNvPr>
            <p:cNvCxnSpPr/>
            <p:nvPr/>
          </p:nvCxnSpPr>
          <p:spPr>
            <a:xfrm>
              <a:off x="6096000" y="1792705"/>
              <a:ext cx="0" cy="350119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CE263E63-1574-446B-9141-49DDEC6E511C}"/>
              </a:ext>
            </a:extLst>
          </p:cNvPr>
          <p:cNvSpPr/>
          <p:nvPr/>
        </p:nvSpPr>
        <p:spPr>
          <a:xfrm>
            <a:off x="434202" y="3082356"/>
            <a:ext cx="2310684" cy="1637349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 un axe de symétrie ? </a:t>
            </a:r>
            <a:b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 ou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?</a:t>
            </a:r>
          </a:p>
        </p:txBody>
      </p:sp>
    </p:spTree>
    <p:extLst>
      <p:ext uri="{BB962C8B-B14F-4D97-AF65-F5344CB8AC3E}">
        <p14:creationId xmlns:p14="http://schemas.microsoft.com/office/powerpoint/2010/main" val="1526906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D1873E1D-A0A6-4029-B279-EBA05E504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944" y="1607665"/>
            <a:ext cx="3456894" cy="3155415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C604AAB-BDD8-467A-B360-39ABDA98288F}"/>
              </a:ext>
            </a:extLst>
          </p:cNvPr>
          <p:cNvCxnSpPr/>
          <p:nvPr/>
        </p:nvCxnSpPr>
        <p:spPr>
          <a:xfrm>
            <a:off x="5734392" y="1335314"/>
            <a:ext cx="0" cy="39585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5F12F91B-BE50-497B-BFFB-B2B02D43283B}"/>
              </a:ext>
            </a:extLst>
          </p:cNvPr>
          <p:cNvSpPr/>
          <p:nvPr/>
        </p:nvSpPr>
        <p:spPr>
          <a:xfrm>
            <a:off x="434202" y="3295180"/>
            <a:ext cx="2310684" cy="1211700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Oui.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un axe de symétrie.</a:t>
            </a:r>
          </a:p>
        </p:txBody>
      </p:sp>
    </p:spTree>
    <p:extLst>
      <p:ext uri="{BB962C8B-B14F-4D97-AF65-F5344CB8AC3E}">
        <p14:creationId xmlns:p14="http://schemas.microsoft.com/office/powerpoint/2010/main" val="156653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F41973CC-5CA5-467D-8634-3C3507B95964}"/>
              </a:ext>
            </a:extLst>
          </p:cNvPr>
          <p:cNvGrpSpPr/>
          <p:nvPr/>
        </p:nvGrpSpPr>
        <p:grpSpPr>
          <a:xfrm>
            <a:off x="3845946" y="1813671"/>
            <a:ext cx="3471408" cy="3357655"/>
            <a:chOff x="4704010" y="2023822"/>
            <a:chExt cx="2733675" cy="2790825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E188C0BE-CBA3-401A-BA7B-4BDE0643F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4010" y="2023822"/>
              <a:ext cx="2733675" cy="2790825"/>
            </a:xfrm>
            <a:prstGeom prst="rect">
              <a:avLst/>
            </a:prstGeom>
          </p:spPr>
        </p:pic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E9676B83-4A41-4BEA-B261-A40879D6DBF2}"/>
                </a:ext>
              </a:extLst>
            </p:cNvPr>
            <p:cNvCxnSpPr>
              <a:cxnSpLocks/>
            </p:cNvCxnSpPr>
            <p:nvPr/>
          </p:nvCxnSpPr>
          <p:spPr>
            <a:xfrm>
              <a:off x="4704010" y="2023822"/>
              <a:ext cx="2733675" cy="27908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531BEF73-CB0A-489B-A28C-408D6254DF97}"/>
              </a:ext>
            </a:extLst>
          </p:cNvPr>
          <p:cNvSpPr/>
          <p:nvPr/>
        </p:nvSpPr>
        <p:spPr>
          <a:xfrm>
            <a:off x="434202" y="3082356"/>
            <a:ext cx="2310684" cy="1637349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 un axe de symétrie ? </a:t>
            </a:r>
            <a:b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 ou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?</a:t>
            </a:r>
          </a:p>
        </p:txBody>
      </p:sp>
    </p:spTree>
    <p:extLst>
      <p:ext uri="{BB962C8B-B14F-4D97-AF65-F5344CB8AC3E}">
        <p14:creationId xmlns:p14="http://schemas.microsoft.com/office/powerpoint/2010/main" val="1324247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E188C0BE-CBA3-401A-BA7B-4BDE0643F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344" y="1815894"/>
            <a:ext cx="3471408" cy="3357655"/>
          </a:xfrm>
          <a:prstGeom prst="rect">
            <a:avLst/>
          </a:prstGeom>
          <a:ln>
            <a:noFill/>
          </a:ln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9676B83-4A41-4BEA-B261-A40879D6DBF2}"/>
              </a:ext>
            </a:extLst>
          </p:cNvPr>
          <p:cNvCxnSpPr>
            <a:cxnSpLocks/>
          </p:cNvCxnSpPr>
          <p:nvPr/>
        </p:nvCxnSpPr>
        <p:spPr>
          <a:xfrm>
            <a:off x="3904344" y="1684451"/>
            <a:ext cx="3471408" cy="34890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ulle narrative : rectangle à coins arrondis 12">
            <a:extLst>
              <a:ext uri="{FF2B5EF4-FFF2-40B4-BE49-F238E27FC236}">
                <a16:creationId xmlns:a16="http://schemas.microsoft.com/office/drawing/2014/main" id="{BAF47B97-F7F9-44E1-9391-CB55A39E03C4}"/>
              </a:ext>
            </a:extLst>
          </p:cNvPr>
          <p:cNvSpPr/>
          <p:nvPr/>
        </p:nvSpPr>
        <p:spPr>
          <a:xfrm>
            <a:off x="434202" y="3295180"/>
            <a:ext cx="2310684" cy="1211700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Oui.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un axe de symétrie.</a:t>
            </a:r>
          </a:p>
        </p:txBody>
      </p:sp>
    </p:spTree>
    <p:extLst>
      <p:ext uri="{BB962C8B-B14F-4D97-AF65-F5344CB8AC3E}">
        <p14:creationId xmlns:p14="http://schemas.microsoft.com/office/powerpoint/2010/main" val="186189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8ADBAA3B-A8BB-4020-9896-CA8499F4AD5A}"/>
              </a:ext>
            </a:extLst>
          </p:cNvPr>
          <p:cNvGrpSpPr/>
          <p:nvPr/>
        </p:nvGrpSpPr>
        <p:grpSpPr>
          <a:xfrm>
            <a:off x="3975652" y="1113183"/>
            <a:ext cx="3644348" cy="4066412"/>
            <a:chOff x="4572000" y="1678405"/>
            <a:chExt cx="3048000" cy="350119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757A588-09BE-410A-B322-75E6CC867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2081212"/>
              <a:ext cx="3048000" cy="2695575"/>
            </a:xfrm>
            <a:prstGeom prst="rect">
              <a:avLst/>
            </a:prstGeom>
          </p:spPr>
        </p:pic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C1E10136-8EDA-4464-A4F9-350E58AE9F76}"/>
                </a:ext>
              </a:extLst>
            </p:cNvPr>
            <p:cNvCxnSpPr>
              <a:cxnSpLocks/>
            </p:cNvCxnSpPr>
            <p:nvPr/>
          </p:nvCxnSpPr>
          <p:spPr>
            <a:xfrm>
              <a:off x="6047876" y="1678405"/>
              <a:ext cx="0" cy="350119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348F3D2E-CAFC-44E9-B1C4-33A3924B6A69}"/>
              </a:ext>
            </a:extLst>
          </p:cNvPr>
          <p:cNvSpPr/>
          <p:nvPr/>
        </p:nvSpPr>
        <p:spPr>
          <a:xfrm>
            <a:off x="434202" y="3082356"/>
            <a:ext cx="2310684" cy="1637349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 un axe de symétrie ? </a:t>
            </a:r>
            <a:b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 ou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?</a:t>
            </a:r>
          </a:p>
        </p:txBody>
      </p:sp>
    </p:spTree>
    <p:extLst>
      <p:ext uri="{BB962C8B-B14F-4D97-AF65-F5344CB8AC3E}">
        <p14:creationId xmlns:p14="http://schemas.microsoft.com/office/powerpoint/2010/main" val="774592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757A588-09BE-410A-B322-75E6CC867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652" y="1581018"/>
            <a:ext cx="3644348" cy="3130741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1E10136-8EDA-4464-A4F9-350E58AE9F76}"/>
              </a:ext>
            </a:extLst>
          </p:cNvPr>
          <p:cNvCxnSpPr>
            <a:cxnSpLocks/>
          </p:cNvCxnSpPr>
          <p:nvPr/>
        </p:nvCxnSpPr>
        <p:spPr>
          <a:xfrm>
            <a:off x="5740286" y="1113183"/>
            <a:ext cx="0" cy="4066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ulle narrative : rectangle à coins arrondis 13">
            <a:extLst>
              <a:ext uri="{FF2B5EF4-FFF2-40B4-BE49-F238E27FC236}">
                <a16:creationId xmlns:a16="http://schemas.microsoft.com/office/drawing/2014/main" id="{51218C04-2DC1-4F43-AA08-E36C5492B110}"/>
              </a:ext>
            </a:extLst>
          </p:cNvPr>
          <p:cNvSpPr/>
          <p:nvPr/>
        </p:nvSpPr>
        <p:spPr>
          <a:xfrm>
            <a:off x="434202" y="3295180"/>
            <a:ext cx="2310684" cy="1211700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Oui.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un axe de symétrie.</a:t>
            </a:r>
          </a:p>
        </p:txBody>
      </p:sp>
    </p:spTree>
    <p:extLst>
      <p:ext uri="{BB962C8B-B14F-4D97-AF65-F5344CB8AC3E}">
        <p14:creationId xmlns:p14="http://schemas.microsoft.com/office/powerpoint/2010/main" val="3713800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1E62E5CF-C0A9-458C-9802-EB77BC9A4036}"/>
              </a:ext>
            </a:extLst>
          </p:cNvPr>
          <p:cNvGrpSpPr/>
          <p:nvPr/>
        </p:nvGrpSpPr>
        <p:grpSpPr>
          <a:xfrm>
            <a:off x="3962400" y="1146629"/>
            <a:ext cx="3648075" cy="4147266"/>
            <a:chOff x="4581525" y="1792705"/>
            <a:chExt cx="3028950" cy="3501190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F40BA9BA-57E4-4DDA-9B7D-70912F532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1525" y="2057400"/>
              <a:ext cx="3028950" cy="2743200"/>
            </a:xfrm>
            <a:prstGeom prst="rect">
              <a:avLst/>
            </a:prstGeom>
          </p:spPr>
        </p:pic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59D520D7-0526-4FE3-92C2-3DB2913740EC}"/>
                </a:ext>
              </a:extLst>
            </p:cNvPr>
            <p:cNvCxnSpPr/>
            <p:nvPr/>
          </p:nvCxnSpPr>
          <p:spPr>
            <a:xfrm>
              <a:off x="6096000" y="1792705"/>
              <a:ext cx="0" cy="350119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Bulle narrative : rectangle à coins arrondis 17">
            <a:extLst>
              <a:ext uri="{FF2B5EF4-FFF2-40B4-BE49-F238E27FC236}">
                <a16:creationId xmlns:a16="http://schemas.microsoft.com/office/drawing/2014/main" id="{0716E6AE-F32B-41A6-AC0B-BBA81C23B1BC}"/>
              </a:ext>
            </a:extLst>
          </p:cNvPr>
          <p:cNvSpPr/>
          <p:nvPr/>
        </p:nvSpPr>
        <p:spPr>
          <a:xfrm>
            <a:off x="434202" y="3082356"/>
            <a:ext cx="2310684" cy="1637349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Est-ce un axe de symétrie ? </a:t>
            </a:r>
            <a:b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 ou </a:t>
            </a: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?</a:t>
            </a:r>
          </a:p>
        </p:txBody>
      </p:sp>
    </p:spTree>
    <p:extLst>
      <p:ext uri="{BB962C8B-B14F-4D97-AF65-F5344CB8AC3E}">
        <p14:creationId xmlns:p14="http://schemas.microsoft.com/office/powerpoint/2010/main" val="1292797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F40BA9BA-57E4-4DDA-9B7D-70912F532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460168"/>
            <a:ext cx="3648075" cy="3249404"/>
          </a:xfrm>
          <a:prstGeom prst="rect">
            <a:avLst/>
          </a:prstGeom>
          <a:solidFill>
            <a:srgbClr val="E7F2E5"/>
          </a:solidFill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9232DDA3-BED6-4758-BB74-265F89FFEC0B}"/>
              </a:ext>
            </a:extLst>
          </p:cNvPr>
          <p:cNvSpPr/>
          <p:nvPr/>
        </p:nvSpPr>
        <p:spPr>
          <a:xfrm>
            <a:off x="6058122" y="2123896"/>
            <a:ext cx="1982790" cy="192194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8" name="Bulle narrative : rectangle à coins arrondis 17">
            <a:extLst>
              <a:ext uri="{FF2B5EF4-FFF2-40B4-BE49-F238E27FC236}">
                <a16:creationId xmlns:a16="http://schemas.microsoft.com/office/drawing/2014/main" id="{2A746317-142D-4AF6-9832-2B339E39E32E}"/>
              </a:ext>
            </a:extLst>
          </p:cNvPr>
          <p:cNvSpPr/>
          <p:nvPr/>
        </p:nvSpPr>
        <p:spPr>
          <a:xfrm>
            <a:off x="434202" y="3082356"/>
            <a:ext cx="2310684" cy="1637349"/>
          </a:xfrm>
          <a:prstGeom prst="wedgeRoundRectCallout">
            <a:avLst>
              <a:gd name="adj1" fmla="val -9328"/>
              <a:gd name="adj2" fmla="val 63129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Ce n’est pas un axe de symétrie. 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270C3EA3-C664-B018-2C67-6AB62640F3AE}"/>
              </a:ext>
            </a:extLst>
          </p:cNvPr>
          <p:cNvCxnSpPr/>
          <p:nvPr/>
        </p:nvCxnSpPr>
        <p:spPr>
          <a:xfrm>
            <a:off x="5786438" y="1146629"/>
            <a:ext cx="0" cy="414726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0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EAFC352C-12AB-4D79-B565-EA7F29227C9A}"/>
              </a:ext>
            </a:extLst>
          </p:cNvPr>
          <p:cNvSpPr/>
          <p:nvPr/>
        </p:nvSpPr>
        <p:spPr>
          <a:xfrm>
            <a:off x="267948" y="3693349"/>
            <a:ext cx="2892056" cy="1083225"/>
          </a:xfrm>
          <a:prstGeom prst="wedgeRoundRectCallout">
            <a:avLst>
              <a:gd name="adj1" fmla="val -10317"/>
              <a:gd name="adj2" fmla="val 77586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les différentes formes.</a:t>
            </a:r>
          </a:p>
        </p:txBody>
      </p:sp>
      <p:pic>
        <p:nvPicPr>
          <p:cNvPr id="16" name="Espace réservé pour une image  15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4D10804F-3BAE-48B8-B8AB-C51E8D641B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4886" r="4890" b="7778"/>
          <a:stretch/>
        </p:blipFill>
        <p:spPr>
          <a:xfrm>
            <a:off x="4017963" y="987425"/>
            <a:ext cx="4037012" cy="53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6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E643C16E-B7CC-46E4-B975-F83CFD63327C}"/>
              </a:ext>
            </a:extLst>
          </p:cNvPr>
          <p:cNvSpPr/>
          <p:nvPr/>
        </p:nvSpPr>
        <p:spPr>
          <a:xfrm>
            <a:off x="181886" y="2980061"/>
            <a:ext cx="2892056" cy="1637349"/>
          </a:xfrm>
          <a:prstGeom prst="wedgeRoundRectCallout">
            <a:avLst>
              <a:gd name="adj1" fmla="val -14958"/>
              <a:gd name="adj2" fmla="val 78098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Vois-tu des similitudes ? Des différences ?</a:t>
            </a:r>
          </a:p>
        </p:txBody>
      </p:sp>
      <p:pic>
        <p:nvPicPr>
          <p:cNvPr id="17" name="Espace réservé pour une image  16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2E593266-79A8-49BE-8F8A-5B9B0D52A5D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1" t="4886" r="4890" b="7778"/>
          <a:stretch/>
        </p:blipFill>
        <p:spPr>
          <a:xfrm>
            <a:off x="4017963" y="987425"/>
            <a:ext cx="4037012" cy="53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1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ulle narrative : rectangle à coins arrondis 11">
            <a:extLst>
              <a:ext uri="{FF2B5EF4-FFF2-40B4-BE49-F238E27FC236}">
                <a16:creationId xmlns:a16="http://schemas.microsoft.com/office/drawing/2014/main" id="{943C668A-6E1C-40D5-B193-5C04A0B253DA}"/>
              </a:ext>
            </a:extLst>
          </p:cNvPr>
          <p:cNvSpPr/>
          <p:nvPr/>
        </p:nvSpPr>
        <p:spPr>
          <a:xfrm>
            <a:off x="268633" y="4036799"/>
            <a:ext cx="2892056" cy="786052"/>
          </a:xfrm>
          <a:prstGeom prst="wedgeRoundRectCallout">
            <a:avLst>
              <a:gd name="adj1" fmla="val -10317"/>
              <a:gd name="adj2" fmla="val 77586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Découpe les formes.</a:t>
            </a:r>
          </a:p>
        </p:txBody>
      </p:sp>
      <p:pic>
        <p:nvPicPr>
          <p:cNvPr id="16" name="Espace réservé pour une image  15" descr="Une image contenant ciseaux, outil&#10;&#10;Description générée automatiquement">
            <a:extLst>
              <a:ext uri="{FF2B5EF4-FFF2-40B4-BE49-F238E27FC236}">
                <a16:creationId xmlns:a16="http://schemas.microsoft.com/office/drawing/2014/main" id="{0CBDF184-1685-4250-BFB7-F81983A21F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>
          <a:xfrm>
            <a:off x="3384550" y="1770063"/>
            <a:ext cx="5138738" cy="385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9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Une image contenant logo&#10;&#10;Description générée automatiquement">
            <a:extLst>
              <a:ext uri="{FF2B5EF4-FFF2-40B4-BE49-F238E27FC236}">
                <a16:creationId xmlns:a16="http://schemas.microsoft.com/office/drawing/2014/main" id="{3BFC2E86-4A3A-4A65-92BF-9C9FD3A5EC0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>
          <a:xfrm rot="16200000">
            <a:off x="4027488" y="1127125"/>
            <a:ext cx="3852862" cy="5138738"/>
          </a:xfrm>
          <a:prstGeom prst="rect">
            <a:avLst/>
          </a:prstGeom>
        </p:spPr>
      </p:pic>
      <p:sp>
        <p:nvSpPr>
          <p:cNvPr id="15" name="Bulle narrative : rectangle à coins arrondis 14">
            <a:extLst>
              <a:ext uri="{FF2B5EF4-FFF2-40B4-BE49-F238E27FC236}">
                <a16:creationId xmlns:a16="http://schemas.microsoft.com/office/drawing/2014/main" id="{0E889EBD-6865-443D-9324-2145882CF634}"/>
              </a:ext>
            </a:extLst>
          </p:cNvPr>
          <p:cNvSpPr/>
          <p:nvPr/>
        </p:nvSpPr>
        <p:spPr>
          <a:xfrm>
            <a:off x="290824" y="2397501"/>
            <a:ext cx="2892056" cy="2062997"/>
          </a:xfrm>
          <a:prstGeom prst="wedgeRoundRectCallout">
            <a:avLst>
              <a:gd name="adj1" fmla="val -10317"/>
              <a:gd name="adj2" fmla="val 77586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Plie les différentes formes de manière à ce que les contours se superposent.</a:t>
            </a:r>
          </a:p>
        </p:txBody>
      </p:sp>
    </p:spTree>
    <p:extLst>
      <p:ext uri="{BB962C8B-B14F-4D97-AF65-F5344CB8AC3E}">
        <p14:creationId xmlns:p14="http://schemas.microsoft.com/office/powerpoint/2010/main" val="14119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E3EC8756-AE47-4A28-BAF8-DDBB56F2CE49}"/>
              </a:ext>
            </a:extLst>
          </p:cNvPr>
          <p:cNvSpPr/>
          <p:nvPr/>
        </p:nvSpPr>
        <p:spPr>
          <a:xfrm>
            <a:off x="220472" y="3289292"/>
            <a:ext cx="2892056" cy="1211700"/>
          </a:xfrm>
          <a:prstGeom prst="wedgeRoundRectCallout">
            <a:avLst>
              <a:gd name="adj1" fmla="val -10317"/>
              <a:gd name="adj2" fmla="val 77586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pli est-il l’axe de symétrie de la figure ?</a:t>
            </a:r>
          </a:p>
        </p:txBody>
      </p:sp>
      <p:pic>
        <p:nvPicPr>
          <p:cNvPr id="18" name="Espace réservé pour une image  17" descr="Une image contenant logo&#10;&#10;Description générée automatiquement">
            <a:extLst>
              <a:ext uri="{FF2B5EF4-FFF2-40B4-BE49-F238E27FC236}">
                <a16:creationId xmlns:a16="http://schemas.microsoft.com/office/drawing/2014/main" id="{BC7A7B94-A185-4BC6-89AE-0084BA9AF2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>
          <a:xfrm rot="16200000">
            <a:off x="4027488" y="1127125"/>
            <a:ext cx="3852862" cy="51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0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49A8E80-FB56-4744-9E03-BDCC8E9A54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20318" r="40159" b="25503"/>
          <a:stretch/>
        </p:blipFill>
        <p:spPr>
          <a:xfrm flipH="1">
            <a:off x="5902514" y="1390792"/>
            <a:ext cx="2620202" cy="34346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1B2ACC3-B1C9-49B6-852C-5D03F68666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8" t="16508" r="35189" b="28547"/>
          <a:stretch/>
        </p:blipFill>
        <p:spPr>
          <a:xfrm>
            <a:off x="2951495" y="1444359"/>
            <a:ext cx="2530680" cy="3381127"/>
          </a:xfrm>
          <a:prstGeom prst="rect">
            <a:avLst/>
          </a:prstGeom>
        </p:spPr>
      </p:pic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id="{687793E4-4556-43E3-95E8-01419A72310E}"/>
              </a:ext>
            </a:extLst>
          </p:cNvPr>
          <p:cNvSpPr/>
          <p:nvPr/>
        </p:nvSpPr>
        <p:spPr>
          <a:xfrm>
            <a:off x="220472" y="2863644"/>
            <a:ext cx="2310684" cy="2062997"/>
          </a:xfrm>
          <a:prstGeom prst="wedgeRoundRectCallout">
            <a:avLst>
              <a:gd name="adj1" fmla="val -9878"/>
              <a:gd name="adj2" fmla="val 71381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 par transparence. Que remarques-tu ?</a:t>
            </a:r>
          </a:p>
        </p:txBody>
      </p:sp>
    </p:spTree>
    <p:extLst>
      <p:ext uri="{BB962C8B-B14F-4D97-AF65-F5344CB8AC3E}">
        <p14:creationId xmlns:p14="http://schemas.microsoft.com/office/powerpoint/2010/main" val="335701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89B4F43-0E94-4B0D-9378-E7FC7224F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8" t="16508" r="35189" b="28547"/>
          <a:stretch/>
        </p:blipFill>
        <p:spPr>
          <a:xfrm>
            <a:off x="4286810" y="1616981"/>
            <a:ext cx="2530680" cy="3381127"/>
          </a:xfrm>
          <a:prstGeom prst="rect">
            <a:avLst/>
          </a:prstGeom>
        </p:spPr>
      </p:pic>
      <p:sp>
        <p:nvSpPr>
          <p:cNvPr id="11" name="Bulle narrative : rectangle à coins arrondis 10">
            <a:extLst>
              <a:ext uri="{FF2B5EF4-FFF2-40B4-BE49-F238E27FC236}">
                <a16:creationId xmlns:a16="http://schemas.microsoft.com/office/drawing/2014/main" id="{C3F822BA-BE7A-464C-81DE-E12F66BA1521}"/>
              </a:ext>
            </a:extLst>
          </p:cNvPr>
          <p:cNvSpPr/>
          <p:nvPr/>
        </p:nvSpPr>
        <p:spPr>
          <a:xfrm>
            <a:off x="426720" y="3107753"/>
            <a:ext cx="2310684" cy="1637349"/>
          </a:xfrm>
          <a:prstGeom prst="wedgeRoundRectCallout">
            <a:avLst>
              <a:gd name="adj1" fmla="val -10977"/>
              <a:gd name="adj2" fmla="val 68278"/>
              <a:gd name="adj3" fmla="val 16667"/>
            </a:avLst>
          </a:prstGeom>
          <a:solidFill>
            <a:srgbClr val="CEE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80000" rIns="108000" bIns="180000" rtlCol="0" anchor="ctr">
            <a:spAutoFit/>
          </a:bodyPr>
          <a:lstStyle/>
          <a:p>
            <a:pPr>
              <a:lnSpc>
                <a:spcPts val="3000"/>
              </a:lnSpc>
              <a:spcBef>
                <a:spcPts val="500"/>
              </a:spcBef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Celui-ci se superpose exactement.</a:t>
            </a:r>
          </a:p>
        </p:txBody>
      </p:sp>
    </p:spTree>
    <p:extLst>
      <p:ext uri="{BB962C8B-B14F-4D97-AF65-F5344CB8AC3E}">
        <p14:creationId xmlns:p14="http://schemas.microsoft.com/office/powerpoint/2010/main" val="1680343978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et autre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nipulon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ini Quiz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6596</TotalTime>
  <Words>550</Words>
  <Application>Microsoft Office PowerPoint</Application>
  <PresentationFormat>Affichage à l'écran (4:3)</PresentationFormat>
  <Paragraphs>89</Paragraphs>
  <Slides>29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Wingdings</vt:lpstr>
      <vt:lpstr>Intro et autres</vt:lpstr>
      <vt:lpstr>Manipulons</vt:lpstr>
      <vt:lpstr>Mini Quiz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Jacquemart.Marion</dc:creator>
  <cp:lastModifiedBy>Jacquemart.Marion</cp:lastModifiedBy>
  <cp:revision>40</cp:revision>
  <dcterms:created xsi:type="dcterms:W3CDTF">2023-02-16T15:55:41Z</dcterms:created>
  <dcterms:modified xsi:type="dcterms:W3CDTF">2023-04-27T15:53:07Z</dcterms:modified>
</cp:coreProperties>
</file>