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0" r:id="rId2"/>
  </p:sldMasterIdLst>
  <p:notesMasterIdLst>
    <p:notesMasterId r:id="rId19"/>
  </p:notesMasterIdLst>
  <p:sldIdLst>
    <p:sldId id="289" r:id="rId3"/>
    <p:sldId id="268" r:id="rId4"/>
    <p:sldId id="275" r:id="rId5"/>
    <p:sldId id="288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596"/>
    <a:srgbClr val="6D75B6"/>
    <a:srgbClr val="E8E9F6"/>
    <a:srgbClr val="D0C7DE"/>
    <a:srgbClr val="495496"/>
    <a:srgbClr val="D5E8D1"/>
    <a:srgbClr val="F1F8EC"/>
    <a:srgbClr val="BDE4FA"/>
    <a:srgbClr val="4472C4"/>
    <a:srgbClr val="F3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7" autoAdjust="0"/>
    <p:restoredTop sz="94796" autoAdjust="0"/>
  </p:normalViewPr>
  <p:slideViewPr>
    <p:cSldViewPr snapToGrid="0">
      <p:cViewPr varScale="1">
        <p:scale>
          <a:sx n="80" d="100"/>
          <a:sy n="80" d="100"/>
        </p:scale>
        <p:origin x="7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EA3C-7E3E-4F9F-9264-4501C6CBD2EA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B5EB6-7C68-4740-8501-10CBF6E391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87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F1293-4CAD-469D-9152-11E604367C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399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9 élèves de la classe mangent au restaurant scolaire.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18 élèves de la classe mangent au restaurant scolaire.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658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4 élèves de CE1 mangent à la maison.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3 élèves de CE2 mangent à la maison.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623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à étapes</a:t>
            </a:r>
            <a:endParaRPr lang="fr-FR" dirty="0"/>
          </a:p>
          <a:p>
            <a:r>
              <a:rPr lang="fr-FR" dirty="0"/>
              <a:t>Solution : Il y a 24 élèves dans la classe.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à étapes</a:t>
            </a:r>
            <a:endParaRPr lang="fr-FR" dirty="0"/>
          </a:p>
          <a:p>
            <a:r>
              <a:rPr lang="fr-FR" dirty="0"/>
              <a:t>Solution : Il y a 68 élèves dans la classe.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689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à étapes</a:t>
            </a:r>
            <a:endParaRPr lang="fr-FR" dirty="0"/>
          </a:p>
          <a:p>
            <a:r>
              <a:rPr lang="fr-FR" dirty="0"/>
              <a:t>Solution : Il y a 13 élèves de CE2 dans la classe.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à étapes</a:t>
            </a:r>
            <a:endParaRPr lang="fr-FR" dirty="0"/>
          </a:p>
          <a:p>
            <a:r>
              <a:rPr lang="fr-FR" dirty="0"/>
              <a:t>Solution : Il y a 25 élèves de CE2 dans la classe.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69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à étapes</a:t>
            </a:r>
            <a:endParaRPr lang="fr-FR" dirty="0"/>
          </a:p>
          <a:p>
            <a:r>
              <a:rPr lang="fr-FR" dirty="0"/>
              <a:t>Solution : 26 livres ont été empruntés par les CE1.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à étapes</a:t>
            </a:r>
            <a:endParaRPr lang="fr-FR" dirty="0"/>
          </a:p>
          <a:p>
            <a:r>
              <a:rPr lang="fr-FR" dirty="0"/>
              <a:t>Solution : Il y a 78 livres dans la bibliothèque de la classe.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393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à étapes</a:t>
            </a:r>
            <a:endParaRPr lang="fr-FR" dirty="0"/>
          </a:p>
          <a:p>
            <a:r>
              <a:rPr lang="fr-FR" dirty="0"/>
              <a:t>Solution : Les CE1 ont emprunté 10 documentaires.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à étapes</a:t>
            </a:r>
            <a:endParaRPr lang="fr-FR" dirty="0"/>
          </a:p>
          <a:p>
            <a:r>
              <a:rPr lang="fr-FR" dirty="0"/>
              <a:t>Solution : Il y a 31 documentaires dans la bibliothèque de la classe.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261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Révision année précédente – </a:t>
            </a:r>
            <a:r>
              <a:rPr lang="fr-FR" b="0" i="0" dirty="0"/>
              <a:t>Problème de p</a:t>
            </a:r>
            <a:r>
              <a:rPr lang="fr-FR" i="0" dirty="0"/>
              <a:t>arties-tout avec</a:t>
            </a:r>
            <a:r>
              <a:rPr lang="fr-FR" dirty="0"/>
              <a:t> recherche du tout</a:t>
            </a:r>
          </a:p>
          <a:p>
            <a:r>
              <a:rPr lang="fr-FR" dirty="0"/>
              <a:t>Solution : La maitresse a 8 stylos.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Révision année précédente </a:t>
            </a:r>
            <a:r>
              <a:rPr lang="fr-FR" dirty="0"/>
              <a:t>– </a:t>
            </a:r>
            <a:r>
              <a:rPr lang="fr-FR" b="0" i="0" dirty="0"/>
              <a:t>Problème de p</a:t>
            </a:r>
            <a:r>
              <a:rPr lang="fr-FR" i="0" dirty="0"/>
              <a:t>arties-tout avec</a:t>
            </a:r>
            <a:r>
              <a:rPr lang="fr-FR" dirty="0"/>
              <a:t> recherche du tout</a:t>
            </a:r>
          </a:p>
          <a:p>
            <a:r>
              <a:rPr lang="fr-FR" dirty="0"/>
              <a:t>Solution : Le maitre a 13 stylos.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92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Révision année précédente – </a:t>
            </a:r>
            <a:r>
              <a:rPr lang="fr-FR" b="0" i="0" dirty="0"/>
              <a:t>Problème de transformation avec recherche de l’état final</a:t>
            </a:r>
            <a:endParaRPr lang="fr-FR" dirty="0"/>
          </a:p>
          <a:p>
            <a:r>
              <a:rPr lang="fr-FR" dirty="0"/>
              <a:t>Solution : Il lui reste 7 livres.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Révision année précédente </a:t>
            </a:r>
            <a:r>
              <a:rPr lang="fr-FR" dirty="0"/>
              <a:t>– </a:t>
            </a:r>
            <a:r>
              <a:rPr lang="fr-FR" b="0" i="0" dirty="0"/>
              <a:t>Problème de transformation avec recherche de l’état final</a:t>
            </a:r>
            <a:endParaRPr lang="fr-FR" dirty="0"/>
          </a:p>
          <a:p>
            <a:r>
              <a:rPr lang="fr-FR" dirty="0"/>
              <a:t>Solution : Il lui reste 15 livres.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75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Révision année précédente 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Il a commandé 9 gâteaux.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Révision année précédente </a:t>
            </a:r>
            <a:r>
              <a:rPr lang="fr-FR" dirty="0"/>
              <a:t>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Il a commandé 21 gâteaux.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571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Révision année précédente – </a:t>
            </a:r>
            <a:r>
              <a:rPr lang="fr-FR" b="0" i="0" dirty="0"/>
              <a:t>Problème de transformation avec recherche de l’état final</a:t>
            </a:r>
            <a:endParaRPr lang="fr-FR" dirty="0"/>
          </a:p>
          <a:p>
            <a:r>
              <a:rPr lang="fr-FR" dirty="0"/>
              <a:t>Solution : Il reste 4 tartes.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Révision année précédente </a:t>
            </a:r>
            <a:r>
              <a:rPr lang="fr-FR" dirty="0"/>
              <a:t>– </a:t>
            </a:r>
            <a:r>
              <a:rPr lang="fr-FR" b="0" i="0" dirty="0"/>
              <a:t>Problème de transformation avec recherche de l’état final</a:t>
            </a:r>
            <a:endParaRPr lang="fr-FR" dirty="0"/>
          </a:p>
          <a:p>
            <a:r>
              <a:rPr lang="fr-FR" dirty="0"/>
              <a:t>Solution : Il reste 5 tartes.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10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Il y a 9 enfants en tout.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b="0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Il y a 26 enfants en tout.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514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Il y a 6 garçons en CE1.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Il y a 13 garçons en CE2.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052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Il a 2 camarades en CE1.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d’une partie</a:t>
            </a:r>
            <a:endParaRPr lang="fr-FR" dirty="0"/>
          </a:p>
          <a:p>
            <a:r>
              <a:rPr lang="fr-FR" dirty="0"/>
              <a:t>Solution : Elle a 4 camarades en CE2.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23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Problème CE1 </a:t>
            </a:r>
            <a:r>
              <a:rPr lang="fr-FR" b="0" i="1" dirty="0"/>
              <a:t>– Problème prototypique 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Jennifer a 11 camarades en tout.</a:t>
            </a:r>
          </a:p>
          <a:p>
            <a:r>
              <a:rPr lang="fr-FR" b="1" dirty="0"/>
              <a:t>Problème CE2 </a:t>
            </a:r>
            <a:r>
              <a:rPr lang="fr-FR" dirty="0"/>
              <a:t>– </a:t>
            </a:r>
            <a:r>
              <a:rPr lang="fr-FR" i="1" dirty="0"/>
              <a:t>Problème prototypique </a:t>
            </a:r>
            <a:r>
              <a:rPr lang="fr-FR" dirty="0"/>
              <a:t>– </a:t>
            </a:r>
            <a:r>
              <a:rPr lang="fr-FR" b="0" i="0" dirty="0"/>
              <a:t>Problème de parties-tout avec recherche du tout</a:t>
            </a:r>
            <a:endParaRPr lang="fr-FR" dirty="0"/>
          </a:p>
          <a:p>
            <a:r>
              <a:rPr lang="fr-FR" dirty="0"/>
              <a:t>Solution : Emir a 14 camarades en tout.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B5EB6-7C68-4740-8501-10CBF6E3915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208F5-0E05-484B-8A63-F29A37082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83875D-E95F-48B6-869C-88D8BAABB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6500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bg>
      <p:bgPr>
        <a:solidFill>
          <a:srgbClr val="E8E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86633"/>
            <a:ext cx="7772400" cy="923330"/>
          </a:xfrm>
        </p:spPr>
        <p:txBody>
          <a:bodyPr wrap="square" lIns="0" anchor="b">
            <a:spAutoFit/>
          </a:bodyPr>
          <a:lstStyle>
            <a:lvl1pPr algn="ctr">
              <a:defRPr sz="6000" b="1">
                <a:solidFill>
                  <a:srgbClr val="495496"/>
                </a:solidFill>
              </a:defRPr>
            </a:lvl1pPr>
          </a:lstStyle>
          <a:p>
            <a:r>
              <a:rPr lang="fr-FR" dirty="0"/>
              <a:t>Rituel de problème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509963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Période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ERI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/>
          </a:bodyPr>
          <a:lstStyle>
            <a:lvl1pPr algn="ctr">
              <a:defRPr lang="en-US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pic>
        <p:nvPicPr>
          <p:cNvPr id="8" name="Image 7" descr="Une image contenant texte, jouet, poupée, graphique vectoriel&#10;&#10;Description générée automatiquement">
            <a:extLst>
              <a:ext uri="{FF2B5EF4-FFF2-40B4-BE49-F238E27FC236}">
                <a16:creationId xmlns:a16="http://schemas.microsoft.com/office/drawing/2014/main" id="{1B5B7523-F044-3DEB-0224-CC27E70429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8" y="5214176"/>
            <a:ext cx="1499619" cy="155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0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>
            <a:extLst>
              <a:ext uri="{FF2B5EF4-FFF2-40B4-BE49-F238E27FC236}">
                <a16:creationId xmlns:a16="http://schemas.microsoft.com/office/drawing/2014/main" id="{532B4238-6A1B-1C5D-9FD2-9AAF50AA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6686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94DDFF35-9B86-40B0-A0A1-2DB51A3905DA}"/>
              </a:ext>
            </a:extLst>
          </p:cNvPr>
          <p:cNvSpPr/>
          <p:nvPr userDrawn="1"/>
        </p:nvSpPr>
        <p:spPr>
          <a:xfrm>
            <a:off x="4654290" y="1335642"/>
            <a:ext cx="4129490" cy="5121018"/>
          </a:xfrm>
          <a:prstGeom prst="roundRect">
            <a:avLst/>
          </a:prstGeom>
          <a:solidFill>
            <a:srgbClr val="D5E8D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E201B3EA-C690-4081-951B-02F45F1692C2}"/>
              </a:ext>
            </a:extLst>
          </p:cNvPr>
          <p:cNvSpPr/>
          <p:nvPr userDrawn="1"/>
        </p:nvSpPr>
        <p:spPr>
          <a:xfrm>
            <a:off x="360222" y="1335641"/>
            <a:ext cx="4129490" cy="5121018"/>
          </a:xfrm>
          <a:prstGeom prst="roundRect">
            <a:avLst/>
          </a:prstGeom>
          <a:solidFill>
            <a:srgbClr val="BDE4F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185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E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A2DDC4A5-5A5B-4071-A842-C4DA3742E2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1"/>
            <a:ext cx="9144000" cy="710169"/>
          </a:xfrm>
          <a:prstGeom prst="rect">
            <a:avLst/>
          </a:prstGeom>
        </p:spPr>
      </p:pic>
      <p:pic>
        <p:nvPicPr>
          <p:cNvPr id="12" name="Image 11" descr="Une image contenant Rectangle&#10;&#10;Description générée automatiquement">
            <a:extLst>
              <a:ext uri="{FF2B5EF4-FFF2-40B4-BE49-F238E27FC236}">
                <a16:creationId xmlns:a16="http://schemas.microsoft.com/office/drawing/2014/main" id="{901D1638-4697-46A3-8F15-8D6587031FE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32" y="3118103"/>
            <a:ext cx="3913640" cy="621793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D116543-E4EE-487F-8F80-539DE363E26C}"/>
              </a:ext>
            </a:extLst>
          </p:cNvPr>
          <p:cNvSpPr txBox="1"/>
          <p:nvPr userDrawn="1"/>
        </p:nvSpPr>
        <p:spPr>
          <a:xfrm>
            <a:off x="2624328" y="2594883"/>
            <a:ext cx="3749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4745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Rituel de problèmes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1E640DC2-EF0D-45C9-986A-DF370BD4A56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1592"/>
            <a:ext cx="9144000" cy="2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4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AD9C-63AB-40EE-A7A7-97DBA8AB3134}" type="datetimeFigureOut">
              <a:rPr lang="fr-FR" smtClean="0"/>
              <a:t>26/04/2023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2707-A1CB-4FBE-B2EE-99FC6179D35E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F274310-7F18-2D6A-F845-D4E3BB07E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4"/>
            <a:ext cx="9144000" cy="7193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8EF336E-3837-8B0F-5C3C-25E98FEF07B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3785"/>
            <a:ext cx="9144000" cy="216408"/>
          </a:xfrm>
          <a:prstGeom prst="rect">
            <a:avLst/>
          </a:prstGeom>
        </p:spPr>
      </p:pic>
      <p:pic>
        <p:nvPicPr>
          <p:cNvPr id="10" name="Image 9" descr="Une image contenant logo&#10;&#10;Description générée automatiquement">
            <a:extLst>
              <a:ext uri="{FF2B5EF4-FFF2-40B4-BE49-F238E27FC236}">
                <a16:creationId xmlns:a16="http://schemas.microsoft.com/office/drawing/2014/main" id="{18A717A3-0A0A-4A1F-901C-B3C479D0E5A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90" y="64521"/>
            <a:ext cx="873911" cy="4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0E225326-950A-48C9-B5A8-B3CFDB02B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5576" y="3209195"/>
            <a:ext cx="1901952" cy="439610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Période 1</a:t>
            </a:r>
          </a:p>
        </p:txBody>
      </p:sp>
    </p:spTree>
    <p:extLst>
      <p:ext uri="{BB962C8B-B14F-4D97-AF65-F5344CB8AC3E}">
        <p14:creationId xmlns:p14="http://schemas.microsoft.com/office/powerpoint/2010/main" val="285505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4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51830" y="885174"/>
            <a:ext cx="4129490" cy="2097177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Emir a 7 camarades dans la classe de CE1, 5 dans la classe de CE2 et 2 dans la classe de CM1.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camarades Emir a-t-il en tout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735209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a 4 camarades dans la classe de CE1 et 7 camarades dans la classe de CE2.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camarades Jennifer a-t-elle en tout ?</a:t>
            </a:r>
          </a:p>
        </p:txBody>
      </p:sp>
    </p:spTree>
    <p:extLst>
      <p:ext uri="{BB962C8B-B14F-4D97-AF65-F5344CB8AC3E}">
        <p14:creationId xmlns:p14="http://schemas.microsoft.com/office/powerpoint/2010/main" val="246998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5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42686" y="885174"/>
            <a:ext cx="4129490" cy="2000152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notre classe, 12 élèves de CE1 et 6 élèves de CE2 mangent au restaurant scolaire.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de la classe mangent au restaurant scolaire 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50076" cy="2000152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classe, 6 élèves de CE1 et 3 élèves de CE2 mangent au restaurant scolaire.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de la classe mangent au restaurant scolaire?</a:t>
            </a:r>
          </a:p>
        </p:txBody>
      </p:sp>
    </p:spTree>
    <p:extLst>
      <p:ext uri="{BB962C8B-B14F-4D97-AF65-F5344CB8AC3E}">
        <p14:creationId xmlns:p14="http://schemas.microsoft.com/office/powerpoint/2010/main" val="270066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5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51830" y="885174"/>
            <a:ext cx="4129490" cy="1608600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15 élèves de CE2 dans la classe. 12 mangent au restaurant scolaire.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de CE2 mangent à la maison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9"/>
            <a:ext cx="4140486" cy="1608600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9 élèves de CE1 dans la classe. 5 mangent au restaurant scolaire.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de CE1 mangent à la maison ?</a:t>
            </a:r>
          </a:p>
        </p:txBody>
      </p:sp>
    </p:spTree>
    <p:extLst>
      <p:ext uri="{BB962C8B-B14F-4D97-AF65-F5344CB8AC3E}">
        <p14:creationId xmlns:p14="http://schemas.microsoft.com/office/powerpoint/2010/main" val="21656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6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42686" y="885175"/>
            <a:ext cx="4129490" cy="1867170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l’école, il y a 3 classes : une classe de CP avec 22 élèves, une classe de CE1 avec 21 élèves et une classe de CE2 avec 25 élèves.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y a-t-il en tout dans l’école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904592"/>
            <a:ext cx="4140486" cy="1628295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classe, il y a 8 élèves de CP, 7 élèves de CE1 et 9 élèves de CE2.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y a-t-il en tout dans la classe ?</a:t>
            </a:r>
          </a:p>
        </p:txBody>
      </p:sp>
    </p:spTree>
    <p:extLst>
      <p:ext uri="{BB962C8B-B14F-4D97-AF65-F5344CB8AC3E}">
        <p14:creationId xmlns:p14="http://schemas.microsoft.com/office/powerpoint/2010/main" val="1032998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6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51830" y="885174"/>
            <a:ext cx="4129490" cy="1875887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l’école, il y a 70 élèves : une classe de CP avec 20 élèves, une classe de CE1 avec 25 élèves et les autres sont en CE2.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y a-t-il en CE2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9"/>
            <a:ext cx="4140486" cy="1628296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classe, il y a 25 élèves : 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élèves en CP, 7 élèves en CE1 et les autres en CE2.</a:t>
            </a: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d’élèves de CE2 y a-t-il dans la classe ?</a:t>
            </a:r>
          </a:p>
        </p:txBody>
      </p:sp>
    </p:spTree>
    <p:extLst>
      <p:ext uri="{BB962C8B-B14F-4D97-AF65-F5344CB8AC3E}">
        <p14:creationId xmlns:p14="http://schemas.microsoft.com/office/powerpoint/2010/main" val="3951694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7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51830" y="885174"/>
            <a:ext cx="4129490" cy="1720866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bibliothèque de la classe, il y a 34 romans, 21 bande dessinées et 23 documentaires.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livres y a-t-il dans la bibliothèque de la classe </a:t>
            </a: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9"/>
            <a:ext cx="4140486" cy="1939192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Aujourd’hui, les élèves de la classe de CE1 ont emprunté 7 romans, 11 bandes dessinées et 8 documentaires.</a:t>
            </a: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livres ont été empruntés par la classe de CE1 ?</a:t>
            </a:r>
          </a:p>
        </p:txBody>
      </p:sp>
    </p:spTree>
    <p:extLst>
      <p:ext uri="{BB962C8B-B14F-4D97-AF65-F5344CB8AC3E}">
        <p14:creationId xmlns:p14="http://schemas.microsoft.com/office/powerpoint/2010/main" val="1460605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7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51830" y="885174"/>
            <a:ext cx="4129490" cy="1967754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bibliothèque de la classe, il y a 96 livres : 24 romans, 41 bandes dessinées et des documentaires.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documentaires y a-t-il dans la bibliothèque de la classe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2048920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élèves de la classe de CE1 ont emprunté 25 livres : 6 romans, 9 bandes dessinées et des documentaires.</a:t>
            </a:r>
          </a:p>
          <a:p>
            <a:pPr>
              <a:spcAft>
                <a:spcPts val="600"/>
              </a:spcAft>
            </a:pPr>
            <a:r>
              <a:rPr lang="fr-F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documentaires ont été empruntés par les CE1 ?</a:t>
            </a:r>
          </a:p>
        </p:txBody>
      </p:sp>
    </p:spTree>
    <p:extLst>
      <p:ext uri="{BB962C8B-B14F-4D97-AF65-F5344CB8AC3E}">
        <p14:creationId xmlns:p14="http://schemas.microsoft.com/office/powerpoint/2010/main" val="110941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Une image contenant carré&#10;&#10;Description générée automatiquement">
            <a:extLst>
              <a:ext uri="{FF2B5EF4-FFF2-40B4-BE49-F238E27FC236}">
                <a16:creationId xmlns:a16="http://schemas.microsoft.com/office/drawing/2014/main" id="{D7FDA234-0B6D-418D-8085-65A5C7E1E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50374" y="1698805"/>
            <a:ext cx="2231137" cy="3245892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52E5EF08-6AA1-4C40-88F2-5B8584795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5289" y="1164288"/>
            <a:ext cx="2406257" cy="2264712"/>
          </a:xfrm>
          <a:prstGeom prst="rect">
            <a:avLst/>
          </a:prstGeom>
          <a:effectLst>
            <a:glow rad="127000">
              <a:schemeClr val="bg1"/>
            </a:glow>
          </a:effec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770D520-927E-E6DD-8D5B-4827A840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Rituel de problèmes</a:t>
            </a:r>
            <a:endParaRPr lang="fr-FR" dirty="0"/>
          </a:p>
        </p:txBody>
      </p:sp>
      <p:sp>
        <p:nvSpPr>
          <p:cNvPr id="6" name="Bulle narrative : rectangle à coins arrondis 5">
            <a:extLst>
              <a:ext uri="{FF2B5EF4-FFF2-40B4-BE49-F238E27FC236}">
                <a16:creationId xmlns:a16="http://schemas.microsoft.com/office/drawing/2014/main" id="{7F19665F-A4A4-A9E5-D1FE-52FAA2EC4330}"/>
              </a:ext>
            </a:extLst>
          </p:cNvPr>
          <p:cNvSpPr/>
          <p:nvPr/>
        </p:nvSpPr>
        <p:spPr>
          <a:xfrm>
            <a:off x="426720" y="3321751"/>
            <a:ext cx="1876482" cy="1637349"/>
          </a:xfrm>
          <a:prstGeom prst="wedgeRoundRectCallout">
            <a:avLst>
              <a:gd name="adj1" fmla="val -19019"/>
              <a:gd name="adj2" fmla="val 63647"/>
              <a:gd name="adj3" fmla="val 16667"/>
            </a:avLst>
          </a:prstGeom>
          <a:solidFill>
            <a:srgbClr val="D0C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80000" rIns="108000" bIns="180000" rtlCol="0" anchor="ctr">
            <a:spAutoFit/>
          </a:bodyPr>
          <a:lstStyle/>
          <a:p>
            <a:pPr>
              <a:lnSpc>
                <a:spcPts val="3000"/>
              </a:lnSpc>
              <a:spcBef>
                <a:spcPts val="5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Prends ton ardoise et ton feutre.</a:t>
            </a:r>
          </a:p>
        </p:txBody>
      </p:sp>
    </p:spTree>
    <p:extLst>
      <p:ext uri="{BB962C8B-B14F-4D97-AF65-F5344CB8AC3E}">
        <p14:creationId xmlns:p14="http://schemas.microsoft.com/office/powerpoint/2010/main" val="108304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1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715838" y="885174"/>
            <a:ext cx="4129490" cy="2072834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la rentrée, le maitre compte ses stylos. Il dispose de 9 stylos bleus et 4 stylos verts.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stylos a le maitre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9"/>
            <a:ext cx="4140486" cy="2072834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kern="150" dirty="0">
                <a:solidFill>
                  <a:schemeClr val="tx1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C’est la rentrée, la maitresse compte les stylos de sa trousse. Elle a 3 stylos bleus et 5 stylos verts. </a:t>
            </a:r>
          </a:p>
          <a:p>
            <a:pPr>
              <a:spcAft>
                <a:spcPts val="600"/>
              </a:spcAft>
            </a:pPr>
            <a:r>
              <a:rPr lang="fr-FR" sz="2000" b="1" kern="150" dirty="0">
                <a:solidFill>
                  <a:schemeClr val="tx1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Combien de stylos a la maitresse ?</a:t>
            </a:r>
          </a:p>
        </p:txBody>
      </p:sp>
    </p:spTree>
    <p:extLst>
      <p:ext uri="{BB962C8B-B14F-4D97-AF65-F5344CB8AC3E}">
        <p14:creationId xmlns:p14="http://schemas.microsoft.com/office/powerpoint/2010/main" val="88052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1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715838" y="885174"/>
            <a:ext cx="4129490" cy="1942432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maitresse dispose de 20 livres. Elle en donne 5 aux élèves de CE2 de la classe.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livres lui reste-t-il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932157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maitre dispose de 10 livres. Il en donne 3 aux élèves de CE1 de la classe.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livres lui reste-t-il ?</a:t>
            </a:r>
          </a:p>
        </p:txBody>
      </p:sp>
    </p:spTree>
    <p:extLst>
      <p:ext uri="{BB962C8B-B14F-4D97-AF65-F5344CB8AC3E}">
        <p14:creationId xmlns:p14="http://schemas.microsoft.com/office/powerpoint/2010/main" val="298934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2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70118" y="885174"/>
            <a:ext cx="4129490" cy="1745483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cuisinier du restaurant scolaire a commandé 12 tartes et 9 brioches.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gâteaux a-t-il commandés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735209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cuisinier du restaurant scolaire a commandé 5 tartes et 4 brioches.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gâteaux a-t-il commandés ?</a:t>
            </a:r>
          </a:p>
        </p:txBody>
      </p:sp>
    </p:spTree>
    <p:extLst>
      <p:ext uri="{BB962C8B-B14F-4D97-AF65-F5344CB8AC3E}">
        <p14:creationId xmlns:p14="http://schemas.microsoft.com/office/powerpoint/2010/main" val="9598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2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70118" y="885174"/>
            <a:ext cx="4129490" cy="1594533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cuisinier du restaurant scolaire a réalisé 21 tartes. 16 ont été mangées.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tartes reste-t-il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594533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cuisinier du restaurant scolaire a réalisé 11 tartes. 7 ont été mangées.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tartes reste-t-il ?</a:t>
            </a:r>
          </a:p>
        </p:txBody>
      </p:sp>
    </p:spTree>
    <p:extLst>
      <p:ext uri="{BB962C8B-B14F-4D97-AF65-F5344CB8AC3E}">
        <p14:creationId xmlns:p14="http://schemas.microsoft.com/office/powerpoint/2010/main" val="218106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3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715838" y="885174"/>
            <a:ext cx="4129490" cy="1395691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15 filles et 11 garçons en CE2.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d’enfants y a-t-il en tout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9"/>
            <a:ext cx="4140486" cy="1385416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6 filles et 3 garçons en CE1.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d’enfants y a-t-il en tout ?</a:t>
            </a:r>
          </a:p>
        </p:txBody>
      </p:sp>
    </p:spTree>
    <p:extLst>
      <p:ext uri="{BB962C8B-B14F-4D97-AF65-F5344CB8AC3E}">
        <p14:creationId xmlns:p14="http://schemas.microsoft.com/office/powerpoint/2010/main" val="2314786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3 – problèmes 2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70118" y="885174"/>
            <a:ext cx="4129490" cy="1552329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22 élèves en tout en CE2. Il y a 9 filles.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garçons y a-t-il en CE2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552329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10 élèves en tout en CE1. Il y a 4 filles.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garçons y a-t-il en CE1 ?</a:t>
            </a:r>
          </a:p>
        </p:txBody>
      </p:sp>
    </p:spTree>
    <p:extLst>
      <p:ext uri="{BB962C8B-B14F-4D97-AF65-F5344CB8AC3E}">
        <p14:creationId xmlns:p14="http://schemas.microsoft.com/office/powerpoint/2010/main" val="68405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95E86-69F9-3736-A26A-18AD14EE6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solidFill>
                  <a:schemeClr val="bg1"/>
                </a:solidFill>
              </a:rPr>
              <a:t>   Rituel de problèmes • semaine 4 – problèmes 1</a:t>
            </a:r>
            <a:endParaRPr lang="fr-FR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90777E24-FFAB-0DEB-3772-176BCBA219E3}"/>
              </a:ext>
            </a:extLst>
          </p:cNvPr>
          <p:cNvSpPr/>
          <p:nvPr/>
        </p:nvSpPr>
        <p:spPr>
          <a:xfrm>
            <a:off x="4670118" y="885174"/>
            <a:ext cx="4129490" cy="1735209"/>
          </a:xfrm>
          <a:prstGeom prst="roundRect">
            <a:avLst/>
          </a:prstGeom>
          <a:solidFill>
            <a:srgbClr val="D5E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Samia a 12 camarades dans la classe de CE1/CE2. Elle a 8 camarades en CE2.</a:t>
            </a:r>
          </a:p>
          <a:p>
            <a:pPr>
              <a:spcBef>
                <a:spcPts val="600"/>
              </a:spcBef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camarades a-t-elle en CE1 ?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236E18-0ABA-38AF-BCA2-72D640F37329}"/>
              </a:ext>
            </a:extLst>
          </p:cNvPr>
          <p:cNvSpPr/>
          <p:nvPr/>
        </p:nvSpPr>
        <p:spPr>
          <a:xfrm>
            <a:off x="339636" y="895448"/>
            <a:ext cx="4140486" cy="1735209"/>
          </a:xfrm>
          <a:prstGeom prst="roundRect">
            <a:avLst/>
          </a:prstGeom>
          <a:solidFill>
            <a:srgbClr val="BDE4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Yohann a 5 camarades dans la classe de CE1/CE2. Il a 3 camarades en CE2.</a:t>
            </a:r>
          </a:p>
          <a:p>
            <a:pPr>
              <a:spcAft>
                <a:spcPts val="600"/>
              </a:spcAft>
            </a:pPr>
            <a:r>
              <a:rPr lang="fr-F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Combien de camarades a-t-il en CE1 ?</a:t>
            </a:r>
          </a:p>
        </p:txBody>
      </p:sp>
    </p:spTree>
    <p:extLst>
      <p:ext uri="{BB962C8B-B14F-4D97-AF65-F5344CB8AC3E}">
        <p14:creationId xmlns:p14="http://schemas.microsoft.com/office/powerpoint/2010/main" val="4222385548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1534</Words>
  <Application>Microsoft Office PowerPoint</Application>
  <PresentationFormat>Affichage à l'écran (4:3)</PresentationFormat>
  <Paragraphs>145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Conception personnalisée</vt:lpstr>
      <vt:lpstr>Thème Office</vt:lpstr>
      <vt:lpstr>Présentation PowerPoint</vt:lpstr>
      <vt:lpstr>Rituel de problèmes</vt:lpstr>
      <vt:lpstr>   Rituel de problèmes • semaine 1 – problèmes 1</vt:lpstr>
      <vt:lpstr>   Rituel de problèmes • semaine 1 – problèmes 2</vt:lpstr>
      <vt:lpstr>   Rituel de problèmes • semaine 2 – problèmes 1</vt:lpstr>
      <vt:lpstr>   Rituel de problèmes • semaine 2 – problèmes 2</vt:lpstr>
      <vt:lpstr>   Rituel de problèmes • semaine 3 – problèmes 1</vt:lpstr>
      <vt:lpstr>   Rituel de problèmes • semaine 3 – problèmes 2</vt:lpstr>
      <vt:lpstr>   Rituel de problèmes • semaine 4 – problèmes 1</vt:lpstr>
      <vt:lpstr>   Rituel de problèmes • semaine 4 – problèmes 2</vt:lpstr>
      <vt:lpstr>   Rituel de problèmes • semaine 5 – problèmes 1</vt:lpstr>
      <vt:lpstr>   Rituel de problèmes • semaine 5 – problèmes 2</vt:lpstr>
      <vt:lpstr>   Rituel de problèmes • semaine 6 – problèmes 1</vt:lpstr>
      <vt:lpstr>   Rituel de problèmes • semaine 6 – problèmes 2</vt:lpstr>
      <vt:lpstr>   Rituel de problèmes • semaine 7 – problèmes 1</vt:lpstr>
      <vt:lpstr>   Rituel de problèmes • semaine 7 – problèmes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rituel de problème  Séance 1</dc:title>
  <dc:creator>Jacquemart.Marion</dc:creator>
  <cp:lastModifiedBy>Jacquemart.Marion</cp:lastModifiedBy>
  <cp:revision>30</cp:revision>
  <dcterms:created xsi:type="dcterms:W3CDTF">2023-03-22T15:40:08Z</dcterms:created>
  <dcterms:modified xsi:type="dcterms:W3CDTF">2023-04-26T16:08:54Z</dcterms:modified>
</cp:coreProperties>
</file>